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5" r:id="rId16"/>
    <p:sldId id="276" r:id="rId17"/>
    <p:sldId id="270" r:id="rId18"/>
    <p:sldId id="271" r:id="rId19"/>
    <p:sldId id="272" r:id="rId20"/>
    <p:sldId id="273" r:id="rId21"/>
    <p:sldId id="274" r:id="rId22"/>
    <p:sldId id="277" r:id="rId23"/>
    <p:sldId id="278" r:id="rId24"/>
    <p:sldId id="279" r:id="rId25"/>
    <p:sldId id="280" r:id="rId26"/>
    <p:sldId id="312"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21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42321A-8CEB-4E40-AAD7-812121D1DF6F}" type="datetimeFigureOut">
              <a:rPr lang="tr-TR" smtClean="0"/>
              <a:pPr/>
              <a:t>11.12.2009</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1CA44-79A0-447D-A43F-D15FBF2B87FB}"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A281CA44-79A0-447D-A43F-D15FBF2B87FB}" type="slidenum">
              <a:rPr lang="tr-TR" smtClean="0"/>
              <a:pPr/>
              <a:t>25</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0" name="9 Dik Üçgen"/>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Başlık"/>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grpSp>
        <p:nvGrpSpPr>
          <p:cNvPr id="2" name="1 Grup"/>
          <p:cNvGrpSpPr/>
          <p:nvPr/>
        </p:nvGrpSpPr>
        <p:grpSpPr>
          <a:xfrm>
            <a:off x="-3765" y="4953000"/>
            <a:ext cx="9147765" cy="1912088"/>
            <a:chOff x="-3765" y="4832896"/>
            <a:chExt cx="9147765" cy="2032192"/>
          </a:xfrm>
        </p:grpSpPr>
        <p:sp>
          <p:nvSpPr>
            <p:cNvPr id="7" name="6 Serbest Form"/>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Serbest Form"/>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Serbest Form"/>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Düz Bağlayıcı"/>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Veri Yer Tutucusu"/>
          <p:cNvSpPr>
            <a:spLocks noGrp="1"/>
          </p:cNvSpPr>
          <p:nvPr>
            <p:ph type="dt" sz="half" idx="10"/>
          </p:nvPr>
        </p:nvSpPr>
        <p:spPr/>
        <p:txBody>
          <a:bodyPr/>
          <a:lstStyle>
            <a:lvl1pPr>
              <a:defRPr>
                <a:solidFill>
                  <a:srgbClr val="FFFFFF"/>
                </a:solidFill>
              </a:defRPr>
            </a:lvl1pPr>
            <a:extLst/>
          </a:lstStyle>
          <a:p>
            <a:fld id="{052F95FD-E12F-42AE-97A2-F3EEE36BF04E}" type="datetimeFigureOut">
              <a:rPr lang="tr-TR" smtClean="0"/>
              <a:pPr/>
              <a:t>11.12.2009</a:t>
            </a:fld>
            <a:endParaRPr lang="tr-TR"/>
          </a:p>
        </p:txBody>
      </p:sp>
      <p:sp>
        <p:nvSpPr>
          <p:cNvPr id="19" name="18 Altbilgi Yer Tutucusu"/>
          <p:cNvSpPr>
            <a:spLocks noGrp="1"/>
          </p:cNvSpPr>
          <p:nvPr>
            <p:ph type="ftr" sz="quarter" idx="11"/>
          </p:nvPr>
        </p:nvSpPr>
        <p:spPr/>
        <p:txBody>
          <a:bodyPr/>
          <a:lstStyle>
            <a:lvl1pPr>
              <a:defRPr>
                <a:solidFill>
                  <a:schemeClr val="accent1">
                    <a:tint val="20000"/>
                  </a:schemeClr>
                </a:solidFill>
              </a:defRPr>
            </a:lvl1pPr>
            <a:extLst/>
          </a:lstStyle>
          <a:p>
            <a:endParaRPr lang="tr-TR"/>
          </a:p>
        </p:txBody>
      </p:sp>
      <p:sp>
        <p:nvSpPr>
          <p:cNvPr id="27" name="26 Slayt Numarası Yer Tutucusu"/>
          <p:cNvSpPr>
            <a:spLocks noGrp="1"/>
          </p:cNvSpPr>
          <p:nvPr>
            <p:ph type="sldNum" sz="quarter" idx="12"/>
          </p:nvPr>
        </p:nvSpPr>
        <p:spPr/>
        <p:txBody>
          <a:bodyPr/>
          <a:lstStyle>
            <a:lvl1pPr>
              <a:defRPr>
                <a:solidFill>
                  <a:srgbClr val="FFFFFF"/>
                </a:solidFill>
              </a:defRPr>
            </a:lvl1pPr>
            <a:extLst/>
          </a:lstStyle>
          <a:p>
            <a:fld id="{499AFB4A-BCB3-4C31-AFF4-6FC54229CCDD}" type="slidenum">
              <a:rPr lang="tr-TR" smtClean="0"/>
              <a:pPr/>
              <a:t>‹#›</a:t>
            </a:fld>
            <a:endParaRPr lang="tr-TR"/>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1481329"/>
            <a:ext cx="8229600" cy="4386071"/>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844013" y="274640"/>
            <a:ext cx="1777470" cy="5592761"/>
          </a:xfrm>
        </p:spPr>
        <p:txBody>
          <a:bodyPr vert="eaVe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1"/>
            <a:ext cx="6324600" cy="5592760"/>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
        <p:nvSpPr>
          <p:cNvPr id="7" name="6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
        <p:nvSpPr>
          <p:cNvPr id="7" name="6 Köşeli Çift Ayraç"/>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Köşeli Çift Ayraç"/>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bg>
      <p:bgRef idx="1002">
        <a:schemeClr val="bg1"/>
      </p:bgRef>
    </p:bg>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
        <p:nvSpPr>
          <p:cNvPr id="8" name="7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8229600" cy="1143000"/>
          </a:xfrm>
        </p:spPr>
        <p:txBody>
          <a:bodyPr anchor="ctr"/>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8" name="7 Altbilgi Yer Tutucusu"/>
          <p:cNvSpPr>
            <a:spLocks noGrp="1"/>
          </p:cNvSpPr>
          <p:nvPr>
            <p:ph type="ftr" sz="quarter" idx="11"/>
          </p:nvPr>
        </p:nvSpPr>
        <p:spPr/>
        <p:txBody>
          <a:bodyPr/>
          <a:lstStyle>
            <a:extLst/>
          </a:lstStyle>
          <a:p>
            <a:endParaRPr lang="tr-TR"/>
          </a:p>
        </p:txBody>
      </p:sp>
      <p:sp>
        <p:nvSpPr>
          <p:cNvPr id="9" name="8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bg>
      <p:bgRef idx="1002">
        <a:schemeClr val="bg1"/>
      </p:bgRef>
    </p:bg>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4" name="3 Altbilgi Yer Tutucusu"/>
          <p:cNvSpPr>
            <a:spLocks noGrp="1"/>
          </p:cNvSpPr>
          <p:nvPr>
            <p:ph type="ftr" sz="quarter" idx="11"/>
          </p:nvPr>
        </p:nvSpPr>
        <p:spPr/>
        <p:txBody>
          <a:bodyPr/>
          <a:lstStyle>
            <a:extLst/>
          </a:lstStyle>
          <a:p>
            <a:endParaRPr lang="tr-TR"/>
          </a:p>
        </p:txBody>
      </p:sp>
      <p:sp>
        <p:nvSpPr>
          <p:cNvPr id="5" name="4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
        <p:nvSpPr>
          <p:cNvPr id="6" name="5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extLst/>
          </a:lstStyle>
          <a:p>
            <a:fld id="{052F95FD-E12F-42AE-97A2-F3EEE36BF04E}" type="datetimeFigureOut">
              <a:rPr lang="tr-TR" smtClean="0"/>
              <a:pPr/>
              <a:t>11.12.2009</a:t>
            </a:fld>
            <a:endParaRPr lang="tr-TR"/>
          </a:p>
        </p:txBody>
      </p:sp>
      <p:sp>
        <p:nvSpPr>
          <p:cNvPr id="3" name="2 Altbilgi Yer Tutucusu"/>
          <p:cNvSpPr>
            <a:spLocks noGrp="1"/>
          </p:cNvSpPr>
          <p:nvPr>
            <p:ph type="ftr" sz="quarter" idx="11"/>
          </p:nvPr>
        </p:nvSpPr>
        <p:spPr/>
        <p:txBody>
          <a:bodyPr/>
          <a:lstStyle>
            <a:extLst/>
          </a:lstStyle>
          <a:p>
            <a:endParaRPr lang="tr-TR"/>
          </a:p>
        </p:txBody>
      </p:sp>
      <p:sp>
        <p:nvSpPr>
          <p:cNvPr id="4" name="3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6727032" y="6407944"/>
            <a:ext cx="1920240" cy="365760"/>
          </a:xfrm>
        </p:spPr>
        <p:txBody>
          <a:bodyPr/>
          <a:lstStyle>
            <a:extLst/>
          </a:lstStyle>
          <a:p>
            <a:fld id="{052F95FD-E12F-42AE-97A2-F3EEE36BF04E}" type="datetimeFigureOut">
              <a:rPr lang="tr-TR" smtClean="0"/>
              <a:pPr/>
              <a:t>11.12.2009</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499AFB4A-BCB3-4C31-AFF4-6FC54229CCDD}"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tr-TR" smtClean="0"/>
              <a:t>Asıl metin stillerini düzenlemek için tıklatın</a:t>
            </a:r>
          </a:p>
        </p:txBody>
      </p:sp>
      <p:sp>
        <p:nvSpPr>
          <p:cNvPr id="3" name="2 Resim Yer Tutucusu"/>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tr-TR" smtClean="0"/>
              <a:t>Resim eklemek için simgeyi tıklatın</a:t>
            </a:r>
            <a:endParaRPr kumimoji="0" lang="en-US" dirty="0"/>
          </a:p>
        </p:txBody>
      </p:sp>
      <p:sp>
        <p:nvSpPr>
          <p:cNvPr id="5" name="4 Veri Yer Tutucusu"/>
          <p:cNvSpPr>
            <a:spLocks noGrp="1"/>
          </p:cNvSpPr>
          <p:nvPr>
            <p:ph type="dt" sz="half" idx="10"/>
          </p:nvPr>
        </p:nvSpPr>
        <p:spPr/>
        <p:txBody>
          <a:bodyPr/>
          <a:lstStyle>
            <a:lvl1pPr>
              <a:defRPr>
                <a:solidFill>
                  <a:schemeClr val="tx1"/>
                </a:solidFill>
              </a:defRPr>
            </a:lvl1pPr>
            <a:extLst/>
          </a:lstStyle>
          <a:p>
            <a:fld id="{052F95FD-E12F-42AE-97A2-F3EEE36BF04E}" type="datetimeFigureOut">
              <a:rPr lang="tr-TR" smtClean="0"/>
              <a:pPr/>
              <a:t>11.12.2009</a:t>
            </a:fld>
            <a:endParaRPr lang="tr-TR"/>
          </a:p>
        </p:txBody>
      </p:sp>
      <p:sp>
        <p:nvSpPr>
          <p:cNvPr id="6" name="5 Altbilgi Yer Tutucusu"/>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tr-TR"/>
          </a:p>
        </p:txBody>
      </p:sp>
      <p:sp>
        <p:nvSpPr>
          <p:cNvPr id="7" name="6 Slayt Numarası Yer Tutucusu"/>
          <p:cNvSpPr>
            <a:spLocks noGrp="1"/>
          </p:cNvSpPr>
          <p:nvPr>
            <p:ph type="sldNum" sz="quarter" idx="12"/>
          </p:nvPr>
        </p:nvSpPr>
        <p:spPr/>
        <p:txBody>
          <a:bodyPr/>
          <a:lstStyle>
            <a:lvl1pPr>
              <a:defRPr>
                <a:solidFill>
                  <a:schemeClr val="tx1"/>
                </a:solidFill>
              </a:defRPr>
            </a:lvl1pPr>
            <a:extLst/>
          </a:lstStyle>
          <a:p>
            <a:fld id="{499AFB4A-BCB3-4C31-AFF4-6FC54229CCDD}" type="slidenum">
              <a:rPr lang="tr-TR" smtClean="0"/>
              <a:pPr/>
              <a:t>‹#›</a:t>
            </a:fld>
            <a:endParaRPr lang="tr-TR"/>
          </a:p>
        </p:txBody>
      </p:sp>
      <p:sp>
        <p:nvSpPr>
          <p:cNvPr id="2" name="1 Başlık"/>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tr-TR" smtClean="0"/>
              <a:t>Asıl başlık stili için tıklatın</a:t>
            </a:r>
            <a:endParaRPr kumimoji="0" lang="en-US"/>
          </a:p>
        </p:txBody>
      </p:sp>
      <p:sp>
        <p:nvSpPr>
          <p:cNvPr id="8" name="7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Dik Üçgen"/>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Köşeli Çift Ayraç"/>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Köşeli Çift Ayraç"/>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Serbest Form"/>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Serbest Form"/>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Dik Üçgen"/>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Başlık Yer Tutucusu"/>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52F95FD-E12F-42AE-97A2-F3EEE36BF04E}" type="datetimeFigureOut">
              <a:rPr lang="tr-TR" smtClean="0"/>
              <a:pPr/>
              <a:t>11.12.2009</a:t>
            </a:fld>
            <a:endParaRPr lang="tr-TR"/>
          </a:p>
        </p:txBody>
      </p:sp>
      <p:sp>
        <p:nvSpPr>
          <p:cNvPr id="22" name="21 Altbilgi Yer Tutucusu"/>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tr-TR"/>
          </a:p>
        </p:txBody>
      </p:sp>
      <p:sp>
        <p:nvSpPr>
          <p:cNvPr id="18" name="17 Slayt Numarası Yer Tutucusu"/>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99AFB4A-BCB3-4C31-AFF4-6FC54229CCDD}"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wedg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1857356" y="428604"/>
            <a:ext cx="6629392" cy="1470025"/>
          </a:xfrm>
        </p:spPr>
        <p:txBody>
          <a:bodyPr>
            <a:normAutofit fontScale="90000"/>
          </a:bodyPr>
          <a:lstStyle/>
          <a:p>
            <a:pPr algn="ctr"/>
            <a:r>
              <a:rPr lang="tr-TR" u="sng" dirty="0" smtClean="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 Bilimsel </a:t>
            </a:r>
            <a:r>
              <a:rPr lang="tr-TR" u="sng" dirty="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rPr>
              <a:t>Araştırma </a:t>
            </a:r>
            <a:r>
              <a:rPr lang="tr-TR" b="0" dirty="0">
                <a:solidFill>
                  <a:schemeClr val="accent6"/>
                </a:solidFill>
                <a:latin typeface="Times New Roman" pitchFamily="18" charset="0"/>
                <a:cs typeface="Times New Roman" pitchFamily="18" charset="0"/>
              </a:rPr>
              <a:t>Yöntemleri</a:t>
            </a:r>
          </a:p>
        </p:txBody>
      </p:sp>
      <p:sp>
        <p:nvSpPr>
          <p:cNvPr id="3" name="2 Alt Başlık"/>
          <p:cNvSpPr>
            <a:spLocks noGrp="1"/>
          </p:cNvSpPr>
          <p:nvPr>
            <p:ph type="subTitle" idx="1"/>
          </p:nvPr>
        </p:nvSpPr>
        <p:spPr>
          <a:xfrm>
            <a:off x="1371600" y="2571744"/>
            <a:ext cx="6400800" cy="3067056"/>
          </a:xfrm>
        </p:spPr>
        <p:txBody>
          <a:bodyPr/>
          <a:lstStyle/>
          <a:p>
            <a:r>
              <a:rPr lang="tr-TR" u="sng" dirty="0">
                <a:solidFill>
                  <a:schemeClr val="tx1"/>
                </a:solidFill>
                <a:latin typeface="Times New Roman" pitchFamily="18" charset="0"/>
                <a:cs typeface="Times New Roman" pitchFamily="18" charset="0"/>
              </a:rPr>
              <a:t>4. Bölüm    Veri Toplama Araçları</a:t>
            </a:r>
          </a:p>
          <a:p>
            <a:endParaRPr lang="tr-TR" dirty="0">
              <a:solidFill>
                <a:schemeClr val="tx1"/>
              </a:solidFill>
              <a:latin typeface="Times New Roman" pitchFamily="18" charset="0"/>
              <a:cs typeface="Times New Roman" pitchFamily="18" charset="0"/>
            </a:endParaRPr>
          </a:p>
          <a:p>
            <a:r>
              <a:rPr lang="tr-TR" dirty="0">
                <a:solidFill>
                  <a:schemeClr val="tx1"/>
                </a:solidFill>
                <a:latin typeface="Times New Roman" pitchFamily="18" charset="0"/>
                <a:cs typeface="Times New Roman" pitchFamily="18" charset="0"/>
              </a:rPr>
              <a:t>Yrd. </a:t>
            </a:r>
            <a:r>
              <a:rPr lang="tr-TR" dirty="0" err="1">
                <a:solidFill>
                  <a:schemeClr val="tx1"/>
                </a:solidFill>
                <a:latin typeface="Times New Roman" pitchFamily="18" charset="0"/>
                <a:cs typeface="Times New Roman" pitchFamily="18" charset="0"/>
              </a:rPr>
              <a:t>Doc</a:t>
            </a:r>
            <a:r>
              <a:rPr lang="tr-TR" dirty="0">
                <a:solidFill>
                  <a:schemeClr val="tx1"/>
                </a:solidFill>
                <a:latin typeface="Times New Roman" pitchFamily="18" charset="0"/>
                <a:cs typeface="Times New Roman" pitchFamily="18" charset="0"/>
              </a:rPr>
              <a:t>.Dr. Murat </a:t>
            </a:r>
            <a:r>
              <a:rPr lang="tr-TR" dirty="0" err="1">
                <a:solidFill>
                  <a:schemeClr val="tx1"/>
                </a:solidFill>
                <a:latin typeface="Times New Roman" pitchFamily="18" charset="0"/>
                <a:cs typeface="Times New Roman" pitchFamily="18" charset="0"/>
              </a:rPr>
              <a:t>Tezer</a:t>
            </a:r>
            <a:endParaRPr lang="tr-TR" dirty="0">
              <a:solidFill>
                <a:schemeClr val="tx1"/>
              </a:solidFill>
              <a:latin typeface="Times New Roman" pitchFamily="18" charset="0"/>
              <a:cs typeface="Times New Roman" pitchFamily="18" charset="0"/>
            </a:endParaRPr>
          </a:p>
          <a:p>
            <a:pPr algn="ctr"/>
            <a:r>
              <a:rPr lang="tr-TR" dirty="0" smtClean="0">
                <a:solidFill>
                  <a:schemeClr val="tx1"/>
                </a:solidFill>
                <a:latin typeface="Times New Roman" pitchFamily="18" charset="0"/>
                <a:cs typeface="Times New Roman" pitchFamily="18" charset="0"/>
              </a:rPr>
              <a:t>Hazırlayan:    Selin </a:t>
            </a:r>
            <a:r>
              <a:rPr lang="tr-TR" dirty="0" err="1" smtClean="0">
                <a:solidFill>
                  <a:schemeClr val="tx1"/>
                </a:solidFill>
                <a:latin typeface="Times New Roman" pitchFamily="18" charset="0"/>
                <a:cs typeface="Times New Roman" pitchFamily="18" charset="0"/>
              </a:rPr>
              <a:t>Üstüner</a:t>
            </a:r>
            <a:endParaRPr lang="tr-TR" dirty="0" smtClean="0">
              <a:solidFill>
                <a:schemeClr val="tx1"/>
              </a:solidFill>
              <a:latin typeface="Times New Roman" pitchFamily="18" charset="0"/>
              <a:cs typeface="Times New Roman" pitchFamily="18" charset="0"/>
            </a:endParaRPr>
          </a:p>
          <a:p>
            <a:pPr algn="ctr"/>
            <a:r>
              <a:rPr lang="tr-TR" dirty="0" smtClean="0">
                <a:solidFill>
                  <a:schemeClr val="tx1"/>
                </a:solidFill>
                <a:latin typeface="Times New Roman" pitchFamily="18" charset="0"/>
                <a:cs typeface="Times New Roman" pitchFamily="18" charset="0"/>
              </a:rPr>
              <a:t>                           Özlem Çubukçu</a:t>
            </a:r>
            <a:endParaRPr lang="tr-TR" dirty="0">
              <a:solidFill>
                <a:schemeClr val="tx1"/>
              </a:solidFill>
              <a:latin typeface="Times New Roman" pitchFamily="18" charset="0"/>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just"/>
            <a:r>
              <a:rPr lang="tr-TR" dirty="0" smtClean="0"/>
              <a:t>Nesneler belirli yönlerinden benzeyip, benzemediklerine göre sınıflandırılır.(</a:t>
            </a:r>
            <a:r>
              <a:rPr lang="tr-TR" dirty="0" err="1" smtClean="0"/>
              <a:t>kategorilendirilir</a:t>
            </a:r>
            <a:r>
              <a:rPr lang="tr-TR" dirty="0" smtClean="0"/>
              <a:t>). Özelliğin varlığını, yokluğunu bildirir.</a:t>
            </a:r>
          </a:p>
          <a:p>
            <a:pPr algn="just"/>
            <a:r>
              <a:rPr lang="tr-TR" dirty="0" smtClean="0"/>
              <a:t>Sıralama ve oran vermek önemli değildir.</a:t>
            </a:r>
          </a:p>
          <a:p>
            <a:pPr algn="just"/>
            <a:r>
              <a:rPr lang="tr-TR" dirty="0" smtClean="0"/>
              <a:t>Sınıflamada kategoriler</a:t>
            </a:r>
          </a:p>
          <a:p>
            <a:pPr lvl="3" algn="just"/>
            <a:r>
              <a:rPr lang="tr-TR" dirty="0" smtClean="0"/>
              <a:t>Homojen olmalı</a:t>
            </a:r>
          </a:p>
          <a:p>
            <a:pPr lvl="3" algn="just"/>
            <a:r>
              <a:rPr lang="tr-TR" dirty="0" smtClean="0"/>
              <a:t>Karşılıklı birbirini dışta tutmalı</a:t>
            </a:r>
          </a:p>
          <a:p>
            <a:pPr lvl="3" algn="just"/>
            <a:r>
              <a:rPr lang="tr-TR" dirty="0" smtClean="0"/>
              <a:t>Kategoriler arasında sıralı ilişkiler hakkında hiçbir </a:t>
            </a:r>
            <a:r>
              <a:rPr lang="tr-TR" dirty="0" err="1" smtClean="0"/>
              <a:t>sayıltı</a:t>
            </a:r>
            <a:r>
              <a:rPr lang="tr-TR" dirty="0" smtClean="0"/>
              <a:t> olmamalıdır.</a:t>
            </a:r>
          </a:p>
          <a:p>
            <a:pPr lvl="3" algn="just"/>
            <a:endParaRPr lang="tr-TR" dirty="0" smtClean="0"/>
          </a:p>
          <a:p>
            <a:pPr lvl="3" algn="just"/>
            <a:endParaRPr lang="tr-TR" dirty="0" smtClean="0"/>
          </a:p>
          <a:p>
            <a:pPr lvl="3">
              <a:buNone/>
            </a:pPr>
            <a:endParaRPr lang="tr-TR" dirty="0" smtClean="0"/>
          </a:p>
        </p:txBody>
      </p:sp>
      <p:sp>
        <p:nvSpPr>
          <p:cNvPr id="2" name="1 Başlık"/>
          <p:cNvSpPr>
            <a:spLocks noGrp="1"/>
          </p:cNvSpPr>
          <p:nvPr>
            <p:ph type="title"/>
          </p:nvPr>
        </p:nvSpPr>
        <p:spPr/>
        <p:txBody>
          <a:bodyPr>
            <a:normAutofit fontScale="90000"/>
          </a:bodyPr>
          <a:lstStyle/>
          <a:p>
            <a:r>
              <a:rPr lang="tr-TR" dirty="0" smtClean="0"/>
              <a:t>1-sınıflama(adlandırma )ölçeği</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7239000" cy="6027132"/>
          </a:xfrm>
        </p:spPr>
        <p:txBody>
          <a:bodyPr>
            <a:normAutofit fontScale="92500" lnSpcReduction="10000"/>
          </a:bodyPr>
          <a:lstStyle/>
          <a:p>
            <a:r>
              <a:rPr lang="tr-TR" dirty="0" smtClean="0"/>
              <a:t>Örnek olarak; </a:t>
            </a:r>
          </a:p>
          <a:p>
            <a:pPr>
              <a:buFont typeface="Wingdings" pitchFamily="2" charset="2"/>
              <a:buChar char="q"/>
            </a:pPr>
            <a:r>
              <a:rPr lang="tr-TR" dirty="0" smtClean="0"/>
              <a:t>Meslek türü(işçi-memur),</a:t>
            </a:r>
          </a:p>
          <a:p>
            <a:pPr>
              <a:buFont typeface="Wingdings" pitchFamily="2" charset="2"/>
              <a:buChar char="q"/>
            </a:pPr>
            <a:r>
              <a:rPr lang="tr-TR" dirty="0" smtClean="0"/>
              <a:t>Cinsiyet(erkek-kız),</a:t>
            </a:r>
          </a:p>
          <a:p>
            <a:pPr>
              <a:buFont typeface="Wingdings" pitchFamily="2" charset="2"/>
              <a:buChar char="q"/>
            </a:pPr>
            <a:r>
              <a:rPr lang="tr-TR" dirty="0" smtClean="0"/>
              <a:t>Şube kodu(4-A-4-B),</a:t>
            </a:r>
          </a:p>
          <a:p>
            <a:pPr>
              <a:buFont typeface="Wingdings" pitchFamily="2" charset="2"/>
              <a:buChar char="q"/>
            </a:pPr>
            <a:r>
              <a:rPr lang="tr-TR" dirty="0" smtClean="0"/>
              <a:t>İllere plaka </a:t>
            </a:r>
            <a:r>
              <a:rPr lang="tr-TR" dirty="0" err="1" smtClean="0"/>
              <a:t>no’su</a:t>
            </a:r>
            <a:r>
              <a:rPr lang="tr-TR" dirty="0" smtClean="0"/>
              <a:t> verme,</a:t>
            </a:r>
          </a:p>
          <a:p>
            <a:pPr>
              <a:buFont typeface="Wingdings" pitchFamily="2" charset="2"/>
              <a:buChar char="q"/>
            </a:pPr>
            <a:r>
              <a:rPr lang="tr-TR" dirty="0" smtClean="0"/>
              <a:t>Evlere telefon </a:t>
            </a:r>
            <a:r>
              <a:rPr lang="tr-TR" dirty="0" err="1" smtClean="0"/>
              <a:t>no’su</a:t>
            </a:r>
            <a:r>
              <a:rPr lang="tr-TR" dirty="0" smtClean="0"/>
              <a:t> verme vb.</a:t>
            </a:r>
          </a:p>
          <a:p>
            <a:r>
              <a:rPr lang="tr-TR" dirty="0" smtClean="0"/>
              <a:t>İstatistiki işlemler olarak;</a:t>
            </a:r>
          </a:p>
          <a:p>
            <a:pPr>
              <a:buFont typeface="Wingdings" pitchFamily="2" charset="2"/>
              <a:buChar char="q"/>
            </a:pPr>
            <a:r>
              <a:rPr lang="tr-TR" dirty="0" smtClean="0"/>
              <a:t>Frekans,</a:t>
            </a:r>
          </a:p>
          <a:p>
            <a:pPr>
              <a:buFont typeface="Wingdings" pitchFamily="2" charset="2"/>
              <a:buChar char="q"/>
            </a:pPr>
            <a:r>
              <a:rPr lang="tr-TR" dirty="0" err="1" smtClean="0"/>
              <a:t>Mod</a:t>
            </a:r>
            <a:r>
              <a:rPr lang="tr-TR" dirty="0" smtClean="0"/>
              <a:t> (tepe değeri),</a:t>
            </a:r>
          </a:p>
          <a:p>
            <a:pPr>
              <a:buFont typeface="Wingdings" pitchFamily="2" charset="2"/>
              <a:buChar char="q"/>
            </a:pPr>
            <a:r>
              <a:rPr lang="tr-TR" dirty="0" smtClean="0"/>
              <a:t>Yüzde hesaplama</a:t>
            </a:r>
          </a:p>
          <a:p>
            <a:r>
              <a:rPr lang="tr-TR" dirty="0" smtClean="0"/>
              <a:t>Ölçme türü olarak Nitel(miktar verilmez) kullanılır.</a:t>
            </a:r>
          </a:p>
          <a:p>
            <a:r>
              <a:rPr lang="tr-TR" dirty="0" smtClean="0"/>
              <a:t>Örnek olarak yazılı sınav sonuçlarına göre öğrenciler başarılı ve başarısız olarak gruplandı.</a:t>
            </a:r>
          </a:p>
          <a:p>
            <a:pPr>
              <a:buFont typeface="Wingdings" pitchFamily="2" charset="2"/>
              <a:buChar char="q"/>
            </a:pPr>
            <a:endParaRPr lang="tr-TR" dirty="0" smtClean="0"/>
          </a:p>
          <a:p>
            <a:pPr>
              <a:buNone/>
            </a:pPr>
            <a:endParaRPr lang="tr-TR"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0000" lnSpcReduction="20000"/>
          </a:bodyPr>
          <a:lstStyle/>
          <a:p>
            <a:pPr algn="just"/>
            <a:r>
              <a:rPr lang="tr-TR" dirty="0" smtClean="0"/>
              <a:t>Nesne, olay ve insanlar belli bir özelliğe sahip oluş miktarı bakımından (derecelendirilir)sıralanır.</a:t>
            </a:r>
          </a:p>
          <a:p>
            <a:pPr algn="just"/>
            <a:r>
              <a:rPr lang="tr-TR" dirty="0" smtClean="0"/>
              <a:t>Sıralama yapmak önemlidir. Fakat oran vermek önemli değildir.</a:t>
            </a:r>
          </a:p>
          <a:p>
            <a:pPr algn="just"/>
            <a:r>
              <a:rPr lang="tr-TR" dirty="0" smtClean="0"/>
              <a:t>Ölçme türü olarak nitel yöntem kullanılır.(miktar verilmez)</a:t>
            </a:r>
          </a:p>
          <a:p>
            <a:pPr algn="just"/>
            <a:r>
              <a:rPr lang="tr-TR" dirty="0" smtClean="0"/>
              <a:t>Örnek olarak;</a:t>
            </a:r>
          </a:p>
          <a:p>
            <a:pPr algn="just">
              <a:buFont typeface="Wingdings" pitchFamily="2" charset="2"/>
              <a:buChar char="q"/>
            </a:pPr>
            <a:r>
              <a:rPr lang="tr-TR" dirty="0" smtClean="0"/>
              <a:t>Öğrencileri aldıkları puanlara, ağırlıklarına ya da boy uzunluklarına göre sıralama</a:t>
            </a:r>
          </a:p>
          <a:p>
            <a:pPr algn="just"/>
            <a:r>
              <a:rPr lang="tr-TR" dirty="0" smtClean="0"/>
              <a:t>İstatistiki işlemler olarak;</a:t>
            </a:r>
          </a:p>
          <a:p>
            <a:pPr algn="just">
              <a:buFont typeface="Wingdings" pitchFamily="2" charset="2"/>
              <a:buChar char="q"/>
            </a:pPr>
            <a:r>
              <a:rPr lang="tr-TR" dirty="0" smtClean="0"/>
              <a:t>Frekans,</a:t>
            </a:r>
          </a:p>
          <a:p>
            <a:pPr algn="just">
              <a:buFont typeface="Wingdings" pitchFamily="2" charset="2"/>
              <a:buChar char="q"/>
            </a:pPr>
            <a:r>
              <a:rPr lang="tr-TR" dirty="0" err="1" smtClean="0"/>
              <a:t>Mod</a:t>
            </a:r>
            <a:r>
              <a:rPr lang="tr-TR" dirty="0" smtClean="0"/>
              <a:t>(tepe değeri),</a:t>
            </a:r>
          </a:p>
          <a:p>
            <a:pPr algn="just">
              <a:buFont typeface="Wingdings" pitchFamily="2" charset="2"/>
              <a:buChar char="q"/>
            </a:pPr>
            <a:r>
              <a:rPr lang="tr-TR" dirty="0" smtClean="0"/>
              <a:t>Medyan</a:t>
            </a:r>
          </a:p>
          <a:p>
            <a:pPr algn="just">
              <a:buFont typeface="Wingdings" pitchFamily="2" charset="2"/>
              <a:buChar char="q"/>
            </a:pPr>
            <a:r>
              <a:rPr lang="tr-TR" dirty="0" smtClean="0"/>
              <a:t>Yüzdelikler</a:t>
            </a:r>
          </a:p>
          <a:p>
            <a:pPr algn="just">
              <a:buFont typeface="Arial" pitchFamily="34" charset="0"/>
              <a:buChar char="•"/>
            </a:pPr>
            <a:endParaRPr lang="tr-TR" dirty="0" smtClean="0"/>
          </a:p>
          <a:p>
            <a:pPr algn="just"/>
            <a:r>
              <a:rPr lang="tr-TR" dirty="0" smtClean="0"/>
              <a:t>Örnek olarak;okuma yarışmasında Ayşe birinci, Sibel ikinci oldu.</a:t>
            </a:r>
          </a:p>
          <a:p>
            <a:pPr algn="just"/>
            <a:endParaRPr lang="tr-TR" dirty="0" smtClean="0"/>
          </a:p>
          <a:p>
            <a:pPr algn="just">
              <a:buFont typeface="Wingdings" pitchFamily="2" charset="2"/>
              <a:buChar char="q"/>
            </a:pPr>
            <a:endParaRPr lang="tr-TR" dirty="0"/>
          </a:p>
        </p:txBody>
      </p:sp>
      <p:sp>
        <p:nvSpPr>
          <p:cNvPr id="2" name="1 Başlık"/>
          <p:cNvSpPr>
            <a:spLocks noGrp="1"/>
          </p:cNvSpPr>
          <p:nvPr>
            <p:ph type="title"/>
          </p:nvPr>
        </p:nvSpPr>
        <p:spPr/>
        <p:txBody>
          <a:bodyPr>
            <a:normAutofit/>
          </a:bodyPr>
          <a:lstStyle/>
          <a:p>
            <a:r>
              <a:rPr lang="tr-TR" dirty="0" smtClean="0"/>
              <a:t>2-sıralama (dereceleme) ölçeği</a:t>
            </a:r>
            <a:endParaRPr lang="tr-TR"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77500" lnSpcReduction="20000"/>
          </a:bodyPr>
          <a:lstStyle/>
          <a:p>
            <a:pPr algn="just"/>
            <a:r>
              <a:rPr lang="tr-TR" dirty="0" smtClean="0"/>
              <a:t>Başlangıç noktası (0 noktası) tanımlanmış (itibari) olan ve eşit aralıklarla sıralanmış ölçeklerdir.Ölçümler arasında oranlama yapılmaz.</a:t>
            </a:r>
          </a:p>
          <a:p>
            <a:pPr algn="just"/>
            <a:r>
              <a:rPr lang="tr-TR" dirty="0" smtClean="0"/>
              <a:t>Sıralama yapmak önemlidir.</a:t>
            </a:r>
          </a:p>
          <a:p>
            <a:pPr algn="just"/>
            <a:r>
              <a:rPr lang="tr-TR" dirty="0" smtClean="0"/>
              <a:t>Oran vermek önemli değildir.</a:t>
            </a:r>
          </a:p>
          <a:p>
            <a:pPr algn="just"/>
            <a:r>
              <a:rPr lang="tr-TR" dirty="0" smtClean="0"/>
              <a:t>Örnek olarak;</a:t>
            </a:r>
          </a:p>
          <a:p>
            <a:pPr algn="just">
              <a:buFont typeface="Wingdings" pitchFamily="2" charset="2"/>
              <a:buChar char="q"/>
            </a:pPr>
            <a:r>
              <a:rPr lang="tr-TR" dirty="0" smtClean="0"/>
              <a:t>Tutum, zeka, yetenek, takvim, kişilik, başarı, sıcaklık (gerçek sıfır noktası yoktur)</a:t>
            </a:r>
          </a:p>
          <a:p>
            <a:pPr algn="just"/>
            <a:r>
              <a:rPr lang="tr-TR" dirty="0" smtClean="0"/>
              <a:t>İstatistiki işlem olarak;Aritmetik ortalama, Medyan, </a:t>
            </a:r>
            <a:r>
              <a:rPr lang="tr-TR" dirty="0" err="1" smtClean="0"/>
              <a:t>Mod</a:t>
            </a:r>
            <a:r>
              <a:rPr lang="tr-TR" dirty="0" smtClean="0"/>
              <a:t> (tepe değeri), </a:t>
            </a:r>
            <a:r>
              <a:rPr lang="tr-TR" dirty="0" err="1" smtClean="0"/>
              <a:t>Ranj</a:t>
            </a:r>
            <a:r>
              <a:rPr lang="tr-TR" dirty="0" smtClean="0"/>
              <a:t>, Yüzdelik, Standart sapma ve </a:t>
            </a:r>
            <a:r>
              <a:rPr lang="tr-TR" dirty="0" err="1" smtClean="0"/>
              <a:t>Varyans</a:t>
            </a:r>
            <a:r>
              <a:rPr lang="tr-TR" dirty="0" smtClean="0"/>
              <a:t>.</a:t>
            </a:r>
          </a:p>
          <a:p>
            <a:pPr algn="just"/>
            <a:r>
              <a:rPr lang="tr-TR" dirty="0" smtClean="0"/>
              <a:t>Ölçme türü olarak nicel (miktar verilir)yöntem kullanılır.</a:t>
            </a:r>
          </a:p>
          <a:p>
            <a:pPr algn="just"/>
            <a:r>
              <a:rPr lang="tr-TR" dirty="0" smtClean="0"/>
              <a:t>Örnek olarak; </a:t>
            </a:r>
            <a:r>
              <a:rPr lang="tr-TR" dirty="0" err="1" smtClean="0"/>
              <a:t>Muratcan</a:t>
            </a:r>
            <a:r>
              <a:rPr lang="tr-TR" dirty="0" smtClean="0"/>
              <a:t> matematik sınavından 75 puan aldı.</a:t>
            </a:r>
          </a:p>
          <a:p>
            <a:pPr algn="just">
              <a:buNone/>
            </a:pPr>
            <a:r>
              <a:rPr lang="tr-TR" dirty="0" smtClean="0"/>
              <a:t>  </a:t>
            </a:r>
          </a:p>
          <a:p>
            <a:pPr algn="just"/>
            <a:endParaRPr lang="tr-TR" dirty="0"/>
          </a:p>
        </p:txBody>
      </p:sp>
      <p:sp>
        <p:nvSpPr>
          <p:cNvPr id="2" name="1 Başlık"/>
          <p:cNvSpPr>
            <a:spLocks noGrp="1"/>
          </p:cNvSpPr>
          <p:nvPr>
            <p:ph type="title"/>
          </p:nvPr>
        </p:nvSpPr>
        <p:spPr/>
        <p:txBody>
          <a:bodyPr/>
          <a:lstStyle/>
          <a:p>
            <a:pPr algn="ctr"/>
            <a:r>
              <a:rPr lang="tr-TR" dirty="0" smtClean="0"/>
              <a:t>Eşit aralıklı ölçek</a:t>
            </a:r>
            <a:endParaRPr lang="tr-TR"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92500" lnSpcReduction="10000"/>
          </a:bodyPr>
          <a:lstStyle/>
          <a:p>
            <a:pPr algn="just"/>
            <a:r>
              <a:rPr lang="tr-TR" dirty="0" smtClean="0"/>
              <a:t>Başlangıç noktası(0 noktası) gerçek (doğal-mutlak) olan ve eşit aralıklarla sıralanmış ölçeklerdir.Ölçümler arasında oranlama yapılır.</a:t>
            </a:r>
          </a:p>
          <a:p>
            <a:pPr algn="just"/>
            <a:r>
              <a:rPr lang="tr-TR" dirty="0" smtClean="0"/>
              <a:t>Sıralama yapmak ve oran vermek önemlidir.</a:t>
            </a:r>
          </a:p>
          <a:p>
            <a:pPr algn="just"/>
            <a:r>
              <a:rPr lang="tr-TR" dirty="0" smtClean="0"/>
              <a:t>Ölçme türü olarak nicel(miktar vardır) kullanılır. </a:t>
            </a:r>
          </a:p>
          <a:p>
            <a:pPr algn="just"/>
            <a:r>
              <a:rPr lang="tr-TR" dirty="0" smtClean="0"/>
              <a:t>Örnek olarak; Boy uzunluğu, ağırlık, zaman, yaş(gerçek sıfır noktası vardır).</a:t>
            </a:r>
          </a:p>
          <a:p>
            <a:pPr algn="just"/>
            <a:r>
              <a:rPr lang="tr-TR" dirty="0" smtClean="0"/>
              <a:t>Bir başka örnek; </a:t>
            </a:r>
            <a:r>
              <a:rPr lang="tr-TR" dirty="0" err="1" smtClean="0"/>
              <a:t>Muratcan’nın</a:t>
            </a:r>
            <a:r>
              <a:rPr lang="tr-TR" dirty="0" smtClean="0"/>
              <a:t> boyu 168 </a:t>
            </a:r>
            <a:r>
              <a:rPr lang="tr-TR" dirty="0" err="1" smtClean="0"/>
              <a:t>cm’dir</a:t>
            </a:r>
            <a:r>
              <a:rPr lang="tr-TR" dirty="0" smtClean="0"/>
              <a:t>.</a:t>
            </a:r>
          </a:p>
          <a:p>
            <a:pPr lvl="0" algn="just"/>
            <a:r>
              <a:rPr lang="tr-TR" dirty="0" smtClean="0"/>
              <a:t>İstatistiki işlem olarak; Aritmetik ortalama, Medyan, </a:t>
            </a:r>
            <a:r>
              <a:rPr lang="tr-TR" dirty="0" err="1" smtClean="0"/>
              <a:t>Mod</a:t>
            </a:r>
            <a:r>
              <a:rPr lang="tr-TR" dirty="0" smtClean="0"/>
              <a:t>(Tepe değer), </a:t>
            </a:r>
            <a:r>
              <a:rPr lang="tr-TR" dirty="0" err="1" smtClean="0"/>
              <a:t>Ranj</a:t>
            </a:r>
            <a:r>
              <a:rPr lang="tr-TR" dirty="0" smtClean="0"/>
              <a:t>, Yüzdelik, Standart sapma,</a:t>
            </a:r>
            <a:r>
              <a:rPr lang="tr-TR" dirty="0" err="1" smtClean="0"/>
              <a:t>Varyans</a:t>
            </a:r>
            <a:r>
              <a:rPr lang="tr-TR" dirty="0" smtClean="0"/>
              <a:t> vb.</a:t>
            </a:r>
          </a:p>
          <a:p>
            <a:pPr lvl="0" algn="just">
              <a:buNone/>
            </a:pPr>
            <a:endParaRPr lang="tr-TR" dirty="0" smtClean="0"/>
          </a:p>
          <a:p>
            <a:pPr algn="just"/>
            <a:endParaRPr lang="tr-TR" dirty="0" smtClean="0"/>
          </a:p>
          <a:p>
            <a:pPr algn="just"/>
            <a:endParaRPr lang="tr-TR" dirty="0"/>
          </a:p>
        </p:txBody>
      </p:sp>
      <p:sp>
        <p:nvSpPr>
          <p:cNvPr id="2" name="1 Başlık"/>
          <p:cNvSpPr>
            <a:spLocks noGrp="1"/>
          </p:cNvSpPr>
          <p:nvPr>
            <p:ph type="title"/>
          </p:nvPr>
        </p:nvSpPr>
        <p:spPr/>
        <p:txBody>
          <a:bodyPr/>
          <a:lstStyle/>
          <a:p>
            <a:pPr algn="ctr"/>
            <a:r>
              <a:rPr lang="tr-TR" dirty="0" smtClean="0"/>
              <a:t>Eşit oranlı ölçek</a:t>
            </a:r>
            <a:endParaRPr lang="tr-TR"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normAutofit fontScale="90000"/>
          </a:bodyPr>
          <a:lstStyle/>
          <a:p>
            <a:pPr algn="ctr"/>
            <a:r>
              <a:rPr lang="tr-TR" dirty="0" smtClean="0"/>
              <a:t>Nicel ve Nitel araştırmalarının avantajları ve dezavantajları</a:t>
            </a:r>
            <a:endParaRPr lang="tr-TR" dirty="0"/>
          </a:p>
        </p:txBody>
      </p:sp>
      <p:sp>
        <p:nvSpPr>
          <p:cNvPr id="5" name="4 Dikdörtgen"/>
          <p:cNvSpPr/>
          <p:nvPr/>
        </p:nvSpPr>
        <p:spPr>
          <a:xfrm>
            <a:off x="1714480" y="1500174"/>
            <a:ext cx="4714908" cy="13573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Nicel araştırma öncelikle sayılarla ilgilidir.</a:t>
            </a:r>
            <a:endParaRPr lang="tr-TR" dirty="0"/>
          </a:p>
        </p:txBody>
      </p:sp>
      <p:sp>
        <p:nvSpPr>
          <p:cNvPr id="7" name="6 Dikdörtgen"/>
          <p:cNvSpPr/>
          <p:nvPr/>
        </p:nvSpPr>
        <p:spPr>
          <a:xfrm>
            <a:off x="857224" y="2857496"/>
            <a:ext cx="3571900" cy="35004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u="sng" dirty="0" smtClean="0"/>
              <a:t>Avantajları</a:t>
            </a:r>
          </a:p>
          <a:p>
            <a:pPr marL="342900" indent="-342900" algn="just">
              <a:buFont typeface="+mj-lt"/>
              <a:buAutoNum type="arabicPeriod"/>
            </a:pPr>
            <a:r>
              <a:rPr lang="tr-TR" dirty="0" smtClean="0"/>
              <a:t>Genelleştirilir sonuçlar üretilir.</a:t>
            </a:r>
          </a:p>
          <a:p>
            <a:pPr marL="342900" indent="-342900" algn="just">
              <a:buFont typeface="+mj-lt"/>
              <a:buAutoNum type="arabicPeriod"/>
            </a:pPr>
            <a:r>
              <a:rPr lang="tr-TR" dirty="0" smtClean="0"/>
              <a:t>Farklı gruplar arasında karşılaştırma yapılabilir.</a:t>
            </a:r>
          </a:p>
          <a:p>
            <a:pPr marL="342900" indent="-342900">
              <a:buFont typeface="+mj-lt"/>
              <a:buAutoNum type="arabicPeriod"/>
            </a:pPr>
            <a:r>
              <a:rPr lang="tr-TR" dirty="0" smtClean="0"/>
              <a:t>Kurumların doğruluk derecesi test edilir.</a:t>
            </a:r>
          </a:p>
          <a:p>
            <a:pPr marL="342900" indent="-342900" algn="just">
              <a:buFont typeface="+mj-lt"/>
              <a:buAutoNum type="arabicPeriod"/>
            </a:pPr>
            <a:r>
              <a:rPr lang="tr-TR" dirty="0" smtClean="0"/>
              <a:t>Belirli bir yapı içindeki ilişkilerin incelenmesine yarar.</a:t>
            </a:r>
            <a:endParaRPr lang="tr-TR" dirty="0"/>
          </a:p>
        </p:txBody>
      </p:sp>
      <p:sp>
        <p:nvSpPr>
          <p:cNvPr id="8" name="7 Dikdörtgen"/>
          <p:cNvSpPr/>
          <p:nvPr/>
        </p:nvSpPr>
        <p:spPr>
          <a:xfrm>
            <a:off x="4429124" y="2857496"/>
            <a:ext cx="4071966" cy="35004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u="sng" dirty="0" smtClean="0"/>
              <a:t>Dezavantajları</a:t>
            </a:r>
          </a:p>
          <a:p>
            <a:pPr marL="342900" indent="-342900">
              <a:buFont typeface="+mj-lt"/>
              <a:buAutoNum type="arabicPeriod"/>
            </a:pPr>
            <a:r>
              <a:rPr lang="tr-TR" dirty="0" smtClean="0"/>
              <a:t>Mükemmel örneklem almak güçtür.</a:t>
            </a:r>
          </a:p>
          <a:p>
            <a:pPr marL="342900" indent="-342900">
              <a:buFont typeface="+mj-lt"/>
              <a:buAutoNum type="arabicPeriod"/>
            </a:pPr>
            <a:r>
              <a:rPr lang="tr-TR" dirty="0" smtClean="0"/>
              <a:t>Yeteri sayıda  veri toplamak güçtür.</a:t>
            </a:r>
          </a:p>
          <a:p>
            <a:pPr marL="342900" indent="-342900">
              <a:buFont typeface="+mj-lt"/>
              <a:buAutoNum type="arabicPeriod"/>
            </a:pPr>
            <a:r>
              <a:rPr lang="tr-TR" dirty="0" smtClean="0"/>
              <a:t>Mükemmel ölçüm şartları her zaman sağlanamaz.</a:t>
            </a:r>
          </a:p>
          <a:p>
            <a:pPr marL="342900" indent="-342900">
              <a:buFont typeface="+mj-lt"/>
              <a:buAutoNum type="arabicPeriod"/>
            </a:pPr>
            <a:r>
              <a:rPr lang="tr-TR" dirty="0" smtClean="0"/>
              <a:t>Ölçme aracı önyargıyı da yansıtır.</a:t>
            </a:r>
          </a:p>
          <a:p>
            <a:pPr marL="342900" indent="-342900">
              <a:buFont typeface="+mj-lt"/>
              <a:buAutoNum type="arabicPeriod"/>
            </a:pPr>
            <a:r>
              <a:rPr lang="tr-TR" dirty="0" smtClean="0"/>
              <a:t>Model dışındaki veriler ile ilgilenmez.</a:t>
            </a:r>
            <a:endParaRPr lang="tr-TR"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Dikdörtgen"/>
          <p:cNvSpPr/>
          <p:nvPr/>
        </p:nvSpPr>
        <p:spPr>
          <a:xfrm>
            <a:off x="2643174" y="428604"/>
            <a:ext cx="3071834" cy="13573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Nitel veri ise öncelikle sözcükler ile ilgilidir.</a:t>
            </a:r>
            <a:endParaRPr lang="tr-TR" dirty="0"/>
          </a:p>
        </p:txBody>
      </p:sp>
      <p:sp>
        <p:nvSpPr>
          <p:cNvPr id="8" name="7 Dikdörtgen"/>
          <p:cNvSpPr/>
          <p:nvPr/>
        </p:nvSpPr>
        <p:spPr>
          <a:xfrm>
            <a:off x="1214414" y="1785926"/>
            <a:ext cx="3429024" cy="43577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u="sng" dirty="0" smtClean="0"/>
              <a:t>Avantajları</a:t>
            </a:r>
          </a:p>
          <a:p>
            <a:pPr marL="342900" indent="-342900" algn="just">
              <a:buFont typeface="+mj-lt"/>
              <a:buAutoNum type="arabicPeriod"/>
            </a:pPr>
            <a:r>
              <a:rPr lang="tr-TR" dirty="0" smtClean="0"/>
              <a:t>Özel durumların “tüm gerçekliğini “yansıtır.</a:t>
            </a:r>
          </a:p>
          <a:p>
            <a:pPr marL="342900" indent="-342900" algn="just">
              <a:buFont typeface="+mj-lt"/>
              <a:buAutoNum type="arabicPeriod"/>
            </a:pPr>
            <a:r>
              <a:rPr lang="tr-TR" dirty="0" smtClean="0"/>
              <a:t>Sonuçları ile kuramların üretilmesini kolaylaştırır.</a:t>
            </a:r>
          </a:p>
          <a:p>
            <a:pPr marL="342900" indent="-342900" algn="just">
              <a:buFont typeface="+mj-lt"/>
              <a:buAutoNum type="arabicPeriod"/>
            </a:pPr>
            <a:r>
              <a:rPr lang="tr-TR" dirty="0" smtClean="0"/>
              <a:t>Ortamdaki çok farklı faktörlerin anlaşılmasını sağlar.</a:t>
            </a:r>
          </a:p>
          <a:p>
            <a:pPr marL="342900" indent="-342900" algn="just">
              <a:buFont typeface="+mj-lt"/>
              <a:buAutoNum type="arabicPeriod"/>
            </a:pPr>
            <a:r>
              <a:rPr lang="tr-TR" dirty="0" smtClean="0"/>
              <a:t>Araştırmanın sonuçlarının uygulanabilirliği daha yüksektir. </a:t>
            </a:r>
            <a:endParaRPr lang="tr-TR" dirty="0"/>
          </a:p>
        </p:txBody>
      </p:sp>
      <p:sp>
        <p:nvSpPr>
          <p:cNvPr id="9" name="8 Dikdörtgen"/>
          <p:cNvSpPr/>
          <p:nvPr/>
        </p:nvSpPr>
        <p:spPr>
          <a:xfrm>
            <a:off x="4643438" y="1785926"/>
            <a:ext cx="3714776" cy="43577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u="sng" dirty="0" smtClean="0"/>
              <a:t>Dezavantajları</a:t>
            </a:r>
          </a:p>
          <a:p>
            <a:pPr marL="342900" indent="-342900">
              <a:buFont typeface="+mj-lt"/>
              <a:buAutoNum type="arabicPeriod"/>
            </a:pPr>
            <a:r>
              <a:rPr lang="tr-TR" dirty="0" smtClean="0"/>
              <a:t>Deneklerin yaşadıkları deneyimleri olduğu şekliyle ifade etmeleri zordur.</a:t>
            </a:r>
          </a:p>
          <a:p>
            <a:pPr marL="342900" indent="-342900">
              <a:buFont typeface="+mj-lt"/>
              <a:buAutoNum type="arabicPeriod"/>
            </a:pPr>
            <a:r>
              <a:rPr lang="tr-TR" dirty="0" smtClean="0"/>
              <a:t>Verilerin analizinde bireylerin sahip oldukları önyargı da yer alır.</a:t>
            </a:r>
            <a:endParaRPr lang="tr-TR" dirty="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Eşit oranlı ölçek ile eşit aralıklı ölçek arasındaki fark</a:t>
            </a:r>
            <a:endParaRPr lang="tr-TR" dirty="0"/>
          </a:p>
        </p:txBody>
      </p:sp>
      <p:sp>
        <p:nvSpPr>
          <p:cNvPr id="6" name="5 Dikdörtgen"/>
          <p:cNvSpPr/>
          <p:nvPr/>
        </p:nvSpPr>
        <p:spPr>
          <a:xfrm>
            <a:off x="1000100" y="1714488"/>
            <a:ext cx="3000396" cy="30718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tr-TR" u="sng" dirty="0" smtClean="0"/>
              <a:t>Eşit oranlı ölçek</a:t>
            </a:r>
          </a:p>
          <a:p>
            <a:r>
              <a:rPr lang="tr-TR" dirty="0" smtClean="0"/>
              <a:t>-oranlama yapılabilir.</a:t>
            </a:r>
          </a:p>
          <a:p>
            <a:pPr>
              <a:buFont typeface="Arial" pitchFamily="34" charset="0"/>
              <a:buChar char="•"/>
            </a:pPr>
            <a:r>
              <a:rPr lang="tr-TR" dirty="0" smtClean="0"/>
              <a:t>Uzunluk ölçümü</a:t>
            </a:r>
          </a:p>
          <a:p>
            <a:pPr>
              <a:buFont typeface="Arial" pitchFamily="34" charset="0"/>
              <a:buChar char="•"/>
            </a:pPr>
            <a:r>
              <a:rPr lang="tr-TR" dirty="0" smtClean="0"/>
              <a:t>Ağırlık ölçümü</a:t>
            </a:r>
          </a:p>
          <a:p>
            <a:pPr>
              <a:buFont typeface="Arial" pitchFamily="34" charset="0"/>
              <a:buChar char="•"/>
            </a:pPr>
            <a:r>
              <a:rPr lang="tr-TR" dirty="0" smtClean="0"/>
              <a:t>Zaman (saat)ölçümü</a:t>
            </a:r>
          </a:p>
          <a:p>
            <a:pPr>
              <a:buFont typeface="Arial" pitchFamily="34" charset="0"/>
              <a:buChar char="•"/>
            </a:pPr>
            <a:r>
              <a:rPr lang="tr-TR" dirty="0" smtClean="0"/>
              <a:t>0 (sıfır)noktası ölçülen özelliğin hiçliğini, yokluğunu gösterir. Sıfır noktası mutlaktır.</a:t>
            </a:r>
            <a:endParaRPr lang="tr-TR" dirty="0"/>
          </a:p>
        </p:txBody>
      </p:sp>
      <p:sp>
        <p:nvSpPr>
          <p:cNvPr id="7" name="6 Dikdörtgen"/>
          <p:cNvSpPr/>
          <p:nvPr/>
        </p:nvSpPr>
        <p:spPr>
          <a:xfrm>
            <a:off x="4071934" y="1714488"/>
            <a:ext cx="2928958" cy="30718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tr-TR" u="sng" dirty="0" smtClean="0"/>
              <a:t>Eşit aralıklı ölçek</a:t>
            </a:r>
          </a:p>
          <a:p>
            <a:r>
              <a:rPr lang="tr-TR" dirty="0" smtClean="0"/>
              <a:t>-oranlama yapılamaz</a:t>
            </a:r>
          </a:p>
          <a:p>
            <a:pPr>
              <a:buFont typeface="Arial" pitchFamily="34" charset="0"/>
              <a:buChar char="•"/>
            </a:pPr>
            <a:r>
              <a:rPr lang="tr-TR" dirty="0" smtClean="0"/>
              <a:t>Başarı ölçümü</a:t>
            </a:r>
          </a:p>
          <a:p>
            <a:pPr>
              <a:buFont typeface="Arial" pitchFamily="34" charset="0"/>
              <a:buChar char="•"/>
            </a:pPr>
            <a:r>
              <a:rPr lang="tr-TR" dirty="0" smtClean="0"/>
              <a:t>Zeka ölçümü</a:t>
            </a:r>
          </a:p>
          <a:p>
            <a:pPr>
              <a:buFont typeface="Arial" pitchFamily="34" charset="0"/>
              <a:buChar char="•"/>
            </a:pPr>
            <a:r>
              <a:rPr lang="tr-TR" dirty="0" smtClean="0"/>
              <a:t>Takvimle yapılan ölçme</a:t>
            </a:r>
          </a:p>
          <a:p>
            <a:pPr>
              <a:buFont typeface="Arial" pitchFamily="34" charset="0"/>
              <a:buChar char="•"/>
            </a:pPr>
            <a:r>
              <a:rPr lang="tr-TR" dirty="0" smtClean="0"/>
              <a:t>Sınavlar</a:t>
            </a:r>
          </a:p>
          <a:p>
            <a:pPr>
              <a:buFont typeface="Arial" pitchFamily="34" charset="0"/>
              <a:buChar char="•"/>
            </a:pPr>
            <a:r>
              <a:rPr lang="tr-TR" dirty="0" smtClean="0"/>
              <a:t>0 (sıfır)noktası görecelidir, itibaridir. Sıfır </a:t>
            </a:r>
            <a:r>
              <a:rPr lang="tr-TR" dirty="0" err="1" smtClean="0"/>
              <a:t>moktası</a:t>
            </a:r>
            <a:r>
              <a:rPr lang="tr-TR" dirty="0" smtClean="0"/>
              <a:t> tanımlıdır.</a:t>
            </a:r>
            <a:endParaRPr lang="tr-TR"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fontScale="92500" lnSpcReduction="20000"/>
          </a:bodyPr>
          <a:lstStyle/>
          <a:p>
            <a:pPr algn="just"/>
            <a:r>
              <a:rPr lang="tr-TR" dirty="0" smtClean="0"/>
              <a:t>Ölçme hataları sabit, sistematik ve tesadüfi olmak üzere üç türlüdür.</a:t>
            </a:r>
          </a:p>
          <a:p>
            <a:pPr algn="just">
              <a:buNone/>
            </a:pPr>
            <a:r>
              <a:rPr lang="tr-TR" u="sng" dirty="0" smtClean="0"/>
              <a:t>Ölçme Hatası: </a:t>
            </a:r>
            <a:r>
              <a:rPr lang="tr-TR" dirty="0" smtClean="0"/>
              <a:t>ölçülen nesnenin gerçek değeri ile gözlem ya da ölçme sonuçlarından elde edilen değer arasındaki farka denir.(Yılmaz 1998)</a:t>
            </a:r>
          </a:p>
          <a:p>
            <a:pPr algn="just"/>
            <a:r>
              <a:rPr lang="tr-TR" dirty="0" smtClean="0"/>
              <a:t>ölçme hatası ölçme işlemi sonuçlarının gerçek ölçüme olan farklarıdır.</a:t>
            </a:r>
          </a:p>
          <a:p>
            <a:pPr algn="just"/>
            <a:r>
              <a:rPr lang="tr-TR" dirty="0" smtClean="0"/>
              <a:t>Bir ölçme sonucundaki hata miktarı o ölçme işleminde kullanılan birimin yarısı kadardır.</a:t>
            </a:r>
          </a:p>
          <a:p>
            <a:pPr algn="just"/>
            <a:r>
              <a:rPr lang="tr-TR" dirty="0" smtClean="0"/>
              <a:t>Birim ne kadar küçülürse hata miktarı o kadar azalır, her ölçme işlemine bir miktar hata karışır.</a:t>
            </a:r>
          </a:p>
          <a:p>
            <a:pPr algn="just"/>
            <a:r>
              <a:rPr lang="tr-TR" dirty="0" smtClean="0"/>
              <a:t>Önemli olan ölçme işlemi sonucunda gerçeğe en yakın değerleri elde etmektir.</a:t>
            </a:r>
            <a:endParaRPr lang="tr-TR" dirty="0"/>
          </a:p>
        </p:txBody>
      </p:sp>
      <p:sp>
        <p:nvSpPr>
          <p:cNvPr id="2" name="1 Başlık"/>
          <p:cNvSpPr>
            <a:spLocks noGrp="1"/>
          </p:cNvSpPr>
          <p:nvPr>
            <p:ph type="title"/>
          </p:nvPr>
        </p:nvSpPr>
        <p:spPr/>
        <p:txBody>
          <a:bodyPr>
            <a:normAutofit fontScale="90000"/>
          </a:bodyPr>
          <a:lstStyle/>
          <a:p>
            <a:pPr algn="ctr"/>
            <a:r>
              <a:rPr lang="tr-TR" dirty="0" smtClean="0"/>
              <a:t>Ölçmede hata türleri ve ölçme hatası</a:t>
            </a:r>
            <a:endParaRPr lang="tr-TR" dirty="0"/>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ctr"/>
            <a:r>
              <a:rPr lang="tr-TR" dirty="0" smtClean="0"/>
              <a:t>Ölçmede hataya neden olan etmenler</a:t>
            </a:r>
            <a:endParaRPr lang="tr-TR" dirty="0"/>
          </a:p>
        </p:txBody>
      </p:sp>
      <p:sp>
        <p:nvSpPr>
          <p:cNvPr id="4" name="3 Dikdörtgen"/>
          <p:cNvSpPr/>
          <p:nvPr/>
        </p:nvSpPr>
        <p:spPr>
          <a:xfrm>
            <a:off x="428596" y="1785926"/>
            <a:ext cx="3214710" cy="39290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tr-TR" dirty="0" smtClean="0"/>
              <a:t>1-)Ölçmeciden (ölçmeyi yapan kişiden) Kaynaklanan Hatalar</a:t>
            </a:r>
            <a:endParaRPr lang="tr-TR" dirty="0"/>
          </a:p>
        </p:txBody>
      </p:sp>
      <p:sp>
        <p:nvSpPr>
          <p:cNvPr id="5" name="4 Dikdörtgen"/>
          <p:cNvSpPr/>
          <p:nvPr/>
        </p:nvSpPr>
        <p:spPr>
          <a:xfrm>
            <a:off x="3786182" y="1785926"/>
            <a:ext cx="4000528" cy="39290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buFont typeface="Arial" pitchFamily="34" charset="0"/>
              <a:buChar char="•"/>
            </a:pPr>
            <a:r>
              <a:rPr lang="tr-TR" dirty="0" smtClean="0"/>
              <a:t>Ölçmecinin taraflı davranması-ölçmecinin dikkatsiz davranması gibi durumlarda ortaya çıkan hatalar.örneğin ;kız öğrencilere ya da yazısı güzel öğrencilere 5 puan fazla not vermek.</a:t>
            </a:r>
          </a:p>
          <a:p>
            <a:pPr algn="just">
              <a:buFont typeface="Arial" pitchFamily="34" charset="0"/>
              <a:buChar char="•"/>
            </a:pPr>
            <a:r>
              <a:rPr lang="tr-TR" dirty="0" smtClean="0"/>
              <a:t>Ölçmeyi yapan kişinin şu özellikleri hataya yol açabilir.</a:t>
            </a:r>
          </a:p>
          <a:p>
            <a:pPr algn="just">
              <a:buFont typeface="Wingdings" pitchFamily="2" charset="2"/>
              <a:buChar char="ü"/>
            </a:pPr>
            <a:r>
              <a:rPr lang="tr-TR" dirty="0" smtClean="0"/>
              <a:t>Yaşı</a:t>
            </a:r>
          </a:p>
          <a:p>
            <a:pPr algn="just">
              <a:buFont typeface="Wingdings" pitchFamily="2" charset="2"/>
              <a:buChar char="ü"/>
            </a:pPr>
            <a:r>
              <a:rPr lang="tr-TR" dirty="0" smtClean="0"/>
              <a:t>Psikolojik(kişisel)özellikleri</a:t>
            </a:r>
          </a:p>
          <a:p>
            <a:pPr algn="just">
              <a:buFont typeface="Wingdings" pitchFamily="2" charset="2"/>
              <a:buChar char="ü"/>
            </a:pPr>
            <a:r>
              <a:rPr lang="tr-TR" dirty="0" smtClean="0"/>
              <a:t>Motivasyonu</a:t>
            </a:r>
          </a:p>
          <a:p>
            <a:pPr algn="just">
              <a:buFont typeface="Wingdings" pitchFamily="2" charset="2"/>
              <a:buChar char="ü"/>
            </a:pPr>
            <a:r>
              <a:rPr lang="tr-TR" dirty="0" smtClean="0"/>
              <a:t>Bilgi düzeyi</a:t>
            </a:r>
          </a:p>
          <a:p>
            <a:pPr algn="just">
              <a:buFont typeface="Wingdings" pitchFamily="2" charset="2"/>
              <a:buChar char="ü"/>
            </a:pPr>
            <a:r>
              <a:rPr lang="tr-TR" dirty="0" smtClean="0"/>
              <a:t>Eğitim düzeyi </a:t>
            </a:r>
            <a:endParaRPr lang="tr-TR"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571612"/>
            <a:ext cx="7115196" cy="3500462"/>
          </a:xfrm>
        </p:spPr>
        <p:txBody>
          <a:bodyPr>
            <a:normAutofit fontScale="92500" lnSpcReduction="10000"/>
          </a:bodyPr>
          <a:lstStyle/>
          <a:p>
            <a:pPr algn="just"/>
            <a:r>
              <a:rPr lang="tr-TR" dirty="0"/>
              <a:t>Ölçme ile ilgili temel kavramları tanımlayabilme,</a:t>
            </a:r>
          </a:p>
          <a:p>
            <a:pPr algn="just"/>
            <a:r>
              <a:rPr lang="tr-TR" dirty="0"/>
              <a:t>Ölçme sonuçlarının güvenirlik ve geçerlik özelliklerini tanımlayabilme,</a:t>
            </a:r>
          </a:p>
          <a:p>
            <a:pPr algn="just"/>
            <a:r>
              <a:rPr lang="tr-TR" dirty="0"/>
              <a:t>Verilerin özelliklerine göre ne tür geçerlik ve güvenirlik analizlerinin yapılabileceğini açıklayabilme</a:t>
            </a:r>
            <a:r>
              <a:rPr lang="tr-TR" dirty="0" smtClean="0"/>
              <a:t>.</a:t>
            </a:r>
          </a:p>
          <a:p>
            <a:pPr algn="just"/>
            <a:r>
              <a:rPr lang="tr-TR" dirty="0" smtClean="0"/>
              <a:t>Anket geliştirmenin ve uygulamanın yollarını açıklayabilme.</a:t>
            </a:r>
            <a:endParaRPr lang="tr-TR" dirty="0"/>
          </a:p>
        </p:txBody>
      </p:sp>
      <p:sp>
        <p:nvSpPr>
          <p:cNvPr id="2" name="1 Başlık"/>
          <p:cNvSpPr>
            <a:spLocks noGrp="1"/>
          </p:cNvSpPr>
          <p:nvPr>
            <p:ph type="title"/>
          </p:nvPr>
        </p:nvSpPr>
        <p:spPr/>
        <p:txBody>
          <a:bodyPr/>
          <a:lstStyle/>
          <a:p>
            <a:r>
              <a:rPr lang="tr-TR" u="sng" dirty="0">
                <a:effectLst>
                  <a:outerShdw blurRad="38100" dist="38100" dir="2700000" algn="tl">
                    <a:srgbClr val="000000">
                      <a:alpha val="43137"/>
                    </a:srgbClr>
                  </a:outerShdw>
                </a:effectLst>
              </a:rPr>
              <a:t>4.Bölüm Kazanımları</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214282" y="142852"/>
            <a:ext cx="2428892" cy="14287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tr-TR" dirty="0" smtClean="0"/>
              <a:t>2-)ölçme Aracından Kaynaklanan  Hatalar</a:t>
            </a:r>
            <a:endParaRPr lang="tr-TR" dirty="0"/>
          </a:p>
        </p:txBody>
      </p:sp>
      <p:sp>
        <p:nvSpPr>
          <p:cNvPr id="5" name="4 Dikdörtgen"/>
          <p:cNvSpPr/>
          <p:nvPr/>
        </p:nvSpPr>
        <p:spPr>
          <a:xfrm>
            <a:off x="2643174" y="142852"/>
            <a:ext cx="5000660" cy="14287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buFont typeface="Arial" pitchFamily="34" charset="0"/>
              <a:buChar char="•"/>
            </a:pPr>
            <a:r>
              <a:rPr lang="tr-TR" dirty="0" smtClean="0"/>
              <a:t>Yönergenin ve soruların anlaşılmaması, ölçme aracının birden fazla davranışı karmaşık ölçmesi, soruların iyi düzenlenmemiş olması, soruların okunamıyor olması gibi hatalar</a:t>
            </a:r>
            <a:endParaRPr lang="tr-TR" dirty="0"/>
          </a:p>
        </p:txBody>
      </p:sp>
      <p:sp>
        <p:nvSpPr>
          <p:cNvPr id="6" name="5 Dikdörtgen"/>
          <p:cNvSpPr/>
          <p:nvPr/>
        </p:nvSpPr>
        <p:spPr>
          <a:xfrm>
            <a:off x="214282" y="1571612"/>
            <a:ext cx="2428892" cy="107157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tr-TR" dirty="0" smtClean="0"/>
              <a:t>3-)ölçmenin Yapıldığı Ortamdan  Kaynaklanan Hatalar</a:t>
            </a:r>
            <a:endParaRPr lang="tr-TR" dirty="0"/>
          </a:p>
        </p:txBody>
      </p:sp>
      <p:sp>
        <p:nvSpPr>
          <p:cNvPr id="7" name="6 Dikdörtgen"/>
          <p:cNvSpPr/>
          <p:nvPr/>
        </p:nvSpPr>
        <p:spPr>
          <a:xfrm>
            <a:off x="2643174" y="1571612"/>
            <a:ext cx="5000660" cy="107157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buFont typeface="Arial" pitchFamily="34" charset="0"/>
              <a:buChar char="•"/>
            </a:pPr>
            <a:r>
              <a:rPr lang="tr-TR" dirty="0" smtClean="0"/>
              <a:t>Sınav yerinin ısı, ışık ve havalandırmasının yetersiz olması, ses ve gürültünün rahatsız edici  olması.</a:t>
            </a:r>
            <a:endParaRPr lang="tr-TR" dirty="0"/>
          </a:p>
        </p:txBody>
      </p:sp>
      <p:sp>
        <p:nvSpPr>
          <p:cNvPr id="8" name="7 Dikdörtgen"/>
          <p:cNvSpPr/>
          <p:nvPr/>
        </p:nvSpPr>
        <p:spPr>
          <a:xfrm>
            <a:off x="214282" y="2643182"/>
            <a:ext cx="2428892"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tr-TR" dirty="0" smtClean="0"/>
              <a:t>4-)ölçülen kişiden (öğrenciden) Kaynaklanan  Hatalar</a:t>
            </a:r>
            <a:endParaRPr lang="tr-TR" dirty="0"/>
          </a:p>
        </p:txBody>
      </p:sp>
      <p:sp>
        <p:nvSpPr>
          <p:cNvPr id="9" name="8 Dikdörtgen"/>
          <p:cNvSpPr/>
          <p:nvPr/>
        </p:nvSpPr>
        <p:spPr>
          <a:xfrm>
            <a:off x="2643174" y="2643182"/>
            <a:ext cx="5000660"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buFont typeface="Arial" pitchFamily="34" charset="0"/>
              <a:buChar char="•"/>
            </a:pPr>
            <a:r>
              <a:rPr lang="tr-TR" dirty="0" smtClean="0"/>
              <a:t>Öğrencinin derse ve sınava tutumu, sorumluluğu, kişiliği, yorgunluğu, isteksizliği.</a:t>
            </a:r>
            <a:endParaRPr lang="tr-TR" dirty="0"/>
          </a:p>
        </p:txBody>
      </p:sp>
      <p:sp>
        <p:nvSpPr>
          <p:cNvPr id="10" name="9 Dikdörtgen"/>
          <p:cNvSpPr/>
          <p:nvPr/>
        </p:nvSpPr>
        <p:spPr>
          <a:xfrm>
            <a:off x="214282" y="3929066"/>
            <a:ext cx="2428892"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tr-TR" dirty="0" smtClean="0"/>
          </a:p>
          <a:p>
            <a:pPr algn="ctr"/>
            <a:r>
              <a:rPr lang="tr-TR" dirty="0" smtClean="0"/>
              <a:t>5-)Ölçme Aracının Çeşidinden Kaynaklanan Hatalar</a:t>
            </a:r>
            <a:endParaRPr lang="tr-TR" dirty="0"/>
          </a:p>
        </p:txBody>
      </p:sp>
      <p:sp>
        <p:nvSpPr>
          <p:cNvPr id="11" name="10 Dikdörtgen"/>
          <p:cNvSpPr/>
          <p:nvPr/>
        </p:nvSpPr>
        <p:spPr>
          <a:xfrm>
            <a:off x="2643174" y="3929066"/>
            <a:ext cx="5000660"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dirty="0" smtClean="0"/>
              <a:t>Sözlü sınav yerine, yazılı sınavın kullanılması</a:t>
            </a:r>
            <a:endParaRPr lang="tr-TR" dirty="0"/>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just"/>
            <a:r>
              <a:rPr lang="tr-TR" dirty="0" smtClean="0"/>
              <a:t>Ölçmede temel olarak iki tür hata bulunur.bunlar;</a:t>
            </a:r>
          </a:p>
          <a:p>
            <a:pPr marL="624078" indent="-514350" algn="just">
              <a:buFont typeface="+mj-lt"/>
              <a:buAutoNum type="arabicPeriod"/>
            </a:pPr>
            <a:r>
              <a:rPr lang="tr-TR" dirty="0" smtClean="0"/>
              <a:t>Hatanın kaynağının yönünün ve miktarının bilindiği sabit hatalar ve sistematik hatalar</a:t>
            </a:r>
          </a:p>
          <a:p>
            <a:pPr marL="624078" indent="-514350" algn="just">
              <a:buFont typeface="+mj-lt"/>
              <a:buAutoNum type="arabicPeriod"/>
            </a:pPr>
            <a:r>
              <a:rPr lang="tr-TR" dirty="0" smtClean="0"/>
              <a:t>Hatanın kaynağının, yönünün ve miktarının bilinmediği tesadüfü(rastgele) hatalar (ölçme hatası)</a:t>
            </a:r>
            <a:endParaRPr lang="tr-TR" dirty="0"/>
          </a:p>
        </p:txBody>
      </p:sp>
      <p:sp>
        <p:nvSpPr>
          <p:cNvPr id="2" name="1 Başlık"/>
          <p:cNvSpPr>
            <a:spLocks noGrp="1"/>
          </p:cNvSpPr>
          <p:nvPr>
            <p:ph type="title"/>
          </p:nvPr>
        </p:nvSpPr>
        <p:spPr/>
        <p:txBody>
          <a:bodyPr>
            <a:normAutofit/>
          </a:bodyPr>
          <a:lstStyle/>
          <a:p>
            <a:pPr algn="ctr"/>
            <a:r>
              <a:rPr lang="tr-TR" u="sng" dirty="0" smtClean="0"/>
              <a:t>Ölçmede Hata Türleri</a:t>
            </a:r>
            <a:endParaRPr lang="tr-TR" u="sng" dirty="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normAutofit/>
          </a:bodyPr>
          <a:lstStyle/>
          <a:p>
            <a:pPr algn="ctr"/>
            <a:r>
              <a:rPr lang="tr-TR" u="sng" dirty="0" smtClean="0"/>
              <a:t>Ölçmede Hata Türleri</a:t>
            </a:r>
            <a:endParaRPr lang="tr-TR" u="sng" dirty="0"/>
          </a:p>
        </p:txBody>
      </p:sp>
      <p:sp>
        <p:nvSpPr>
          <p:cNvPr id="5" name="4 Dikdörtgen"/>
          <p:cNvSpPr/>
          <p:nvPr/>
        </p:nvSpPr>
        <p:spPr>
          <a:xfrm>
            <a:off x="142844" y="1357298"/>
            <a:ext cx="1857388"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u="sng" dirty="0" smtClean="0"/>
              <a:t>Hata Türü</a:t>
            </a:r>
            <a:endParaRPr lang="tr-TR" u="sng" dirty="0"/>
          </a:p>
        </p:txBody>
      </p:sp>
      <p:sp>
        <p:nvSpPr>
          <p:cNvPr id="6" name="5 Dikdörtgen"/>
          <p:cNvSpPr/>
          <p:nvPr/>
        </p:nvSpPr>
        <p:spPr>
          <a:xfrm>
            <a:off x="2000232" y="1357298"/>
            <a:ext cx="2214578"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u="sng" dirty="0" smtClean="0"/>
              <a:t>Hatanın kaynağı ve yönü</a:t>
            </a:r>
            <a:endParaRPr lang="tr-TR" u="sng" dirty="0"/>
          </a:p>
        </p:txBody>
      </p:sp>
      <p:sp>
        <p:nvSpPr>
          <p:cNvPr id="7" name="6 Dikdörtgen"/>
          <p:cNvSpPr/>
          <p:nvPr/>
        </p:nvSpPr>
        <p:spPr>
          <a:xfrm>
            <a:off x="4214810" y="1357298"/>
            <a:ext cx="2571768"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u="sng" dirty="0" smtClean="0"/>
              <a:t>Geçerlik ve güvenirliğe etkileri</a:t>
            </a:r>
            <a:endParaRPr lang="tr-TR" u="sng" dirty="0"/>
          </a:p>
        </p:txBody>
      </p:sp>
      <p:sp>
        <p:nvSpPr>
          <p:cNvPr id="8" name="7 Dikdörtgen"/>
          <p:cNvSpPr/>
          <p:nvPr/>
        </p:nvSpPr>
        <p:spPr>
          <a:xfrm>
            <a:off x="6786578" y="1357298"/>
            <a:ext cx="2143140"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u="sng" dirty="0" smtClean="0"/>
              <a:t>Temel özellik</a:t>
            </a:r>
            <a:endParaRPr lang="tr-TR" u="sng" dirty="0"/>
          </a:p>
        </p:txBody>
      </p:sp>
      <p:sp>
        <p:nvSpPr>
          <p:cNvPr id="9" name="8 Dikdörtgen"/>
          <p:cNvSpPr/>
          <p:nvPr/>
        </p:nvSpPr>
        <p:spPr>
          <a:xfrm>
            <a:off x="142844" y="1928802"/>
            <a:ext cx="1857388"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Sabit Hata</a:t>
            </a:r>
            <a:endParaRPr lang="tr-TR" dirty="0"/>
          </a:p>
        </p:txBody>
      </p:sp>
      <p:sp>
        <p:nvSpPr>
          <p:cNvPr id="10" name="9 Dikdörtgen"/>
          <p:cNvSpPr/>
          <p:nvPr/>
        </p:nvSpPr>
        <p:spPr>
          <a:xfrm>
            <a:off x="2000232" y="1928802"/>
            <a:ext cx="2214578"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buFont typeface="Arial" pitchFamily="34" charset="0"/>
              <a:buChar char="•"/>
            </a:pPr>
            <a:r>
              <a:rPr lang="tr-TR" dirty="0" smtClean="0"/>
              <a:t>Bilinir ve aynıdır</a:t>
            </a:r>
          </a:p>
          <a:p>
            <a:pPr>
              <a:buFont typeface="Arial" pitchFamily="34" charset="0"/>
              <a:buChar char="•"/>
            </a:pPr>
            <a:r>
              <a:rPr lang="tr-TR" dirty="0" smtClean="0"/>
              <a:t>Hata miktarı sabittir.</a:t>
            </a:r>
            <a:endParaRPr lang="tr-TR" dirty="0"/>
          </a:p>
        </p:txBody>
      </p:sp>
      <p:sp>
        <p:nvSpPr>
          <p:cNvPr id="11" name="10 Dikdörtgen"/>
          <p:cNvSpPr/>
          <p:nvPr/>
        </p:nvSpPr>
        <p:spPr>
          <a:xfrm>
            <a:off x="4214810" y="1928802"/>
            <a:ext cx="2571768"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buFont typeface="Arial" pitchFamily="34" charset="0"/>
              <a:buChar char="•"/>
            </a:pPr>
            <a:r>
              <a:rPr lang="tr-TR" dirty="0" smtClean="0"/>
              <a:t>Geçerliği doğrudan düşürür</a:t>
            </a:r>
          </a:p>
          <a:p>
            <a:pPr>
              <a:buFont typeface="Arial" pitchFamily="34" charset="0"/>
              <a:buChar char="•"/>
            </a:pPr>
            <a:r>
              <a:rPr lang="tr-TR" dirty="0" smtClean="0"/>
              <a:t>Güvenirliği etkilemez</a:t>
            </a:r>
            <a:endParaRPr lang="tr-TR" dirty="0"/>
          </a:p>
        </p:txBody>
      </p:sp>
      <p:sp>
        <p:nvSpPr>
          <p:cNvPr id="12" name="11 Dikdörtgen"/>
          <p:cNvSpPr/>
          <p:nvPr/>
        </p:nvSpPr>
        <p:spPr>
          <a:xfrm>
            <a:off x="6786578" y="1928802"/>
            <a:ext cx="2143140"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Her ölçme işlemine hata aynı miktarda ve yönde katılmıştır.</a:t>
            </a:r>
            <a:endParaRPr lang="tr-TR" dirty="0"/>
          </a:p>
        </p:txBody>
      </p:sp>
      <p:sp>
        <p:nvSpPr>
          <p:cNvPr id="13" name="12 Dikdörtgen"/>
          <p:cNvSpPr/>
          <p:nvPr/>
        </p:nvSpPr>
        <p:spPr>
          <a:xfrm>
            <a:off x="142844" y="3214686"/>
            <a:ext cx="1857388"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tr-TR" dirty="0" smtClean="0"/>
              <a:t>Sistematik(sistemli)Hata</a:t>
            </a:r>
            <a:endParaRPr lang="tr-TR" dirty="0"/>
          </a:p>
        </p:txBody>
      </p:sp>
      <p:sp>
        <p:nvSpPr>
          <p:cNvPr id="14" name="13 Dikdörtgen"/>
          <p:cNvSpPr/>
          <p:nvPr/>
        </p:nvSpPr>
        <p:spPr>
          <a:xfrm>
            <a:off x="2000232" y="3214686"/>
            <a:ext cx="2214578"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Arial" pitchFamily="34" charset="0"/>
              <a:buChar char="•"/>
            </a:pPr>
            <a:r>
              <a:rPr lang="tr-TR" dirty="0" smtClean="0"/>
              <a:t>Bilinir ve aynıdır.</a:t>
            </a:r>
          </a:p>
          <a:p>
            <a:pPr>
              <a:buFont typeface="Arial" pitchFamily="34" charset="0"/>
              <a:buChar char="•"/>
            </a:pPr>
            <a:r>
              <a:rPr lang="tr-TR" dirty="0" smtClean="0"/>
              <a:t>Hata miktarı değişiktir.</a:t>
            </a:r>
          </a:p>
          <a:p>
            <a:pPr algn="ctr">
              <a:buFont typeface="Arial" pitchFamily="34" charset="0"/>
              <a:buChar char="•"/>
            </a:pPr>
            <a:endParaRPr lang="tr-TR" dirty="0"/>
          </a:p>
        </p:txBody>
      </p:sp>
      <p:sp>
        <p:nvSpPr>
          <p:cNvPr id="15" name="14 Dikdörtgen"/>
          <p:cNvSpPr/>
          <p:nvPr/>
        </p:nvSpPr>
        <p:spPr>
          <a:xfrm>
            <a:off x="4214810" y="3214686"/>
            <a:ext cx="2571768"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buFont typeface="Arial" pitchFamily="34" charset="0"/>
              <a:buChar char="•"/>
            </a:pPr>
            <a:r>
              <a:rPr lang="tr-TR" dirty="0" smtClean="0"/>
              <a:t>Geçerliği doğrudan düşürür.</a:t>
            </a:r>
          </a:p>
          <a:p>
            <a:pPr>
              <a:buFont typeface="Arial" pitchFamily="34" charset="0"/>
              <a:buChar char="•"/>
            </a:pPr>
            <a:r>
              <a:rPr lang="tr-TR" dirty="0" smtClean="0"/>
              <a:t>Güvenirliği etkilemez</a:t>
            </a:r>
            <a:endParaRPr lang="tr-TR" dirty="0"/>
          </a:p>
        </p:txBody>
      </p:sp>
      <p:sp>
        <p:nvSpPr>
          <p:cNvPr id="16" name="15 Dikdörtgen"/>
          <p:cNvSpPr/>
          <p:nvPr/>
        </p:nvSpPr>
        <p:spPr>
          <a:xfrm>
            <a:off x="6786578" y="3214686"/>
            <a:ext cx="2143140"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Hata miktarı ölçümden ölçüme belli bir oranda artar yada azalır.</a:t>
            </a:r>
            <a:endParaRPr lang="tr-TR" dirty="0"/>
          </a:p>
        </p:txBody>
      </p:sp>
      <p:sp>
        <p:nvSpPr>
          <p:cNvPr id="17" name="16 Dikdörtgen"/>
          <p:cNvSpPr/>
          <p:nvPr/>
        </p:nvSpPr>
        <p:spPr>
          <a:xfrm>
            <a:off x="142844" y="4714884"/>
            <a:ext cx="1857388" cy="107157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smtClean="0"/>
              <a:t>Tesadüfi (Rastgele) Hata</a:t>
            </a:r>
            <a:endParaRPr lang="tr-TR" dirty="0"/>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92500" lnSpcReduction="20000"/>
          </a:bodyPr>
          <a:lstStyle/>
          <a:p>
            <a:pPr algn="just"/>
            <a:r>
              <a:rPr lang="tr-TR" dirty="0" smtClean="0"/>
              <a:t>Yapı sözcüğü psikolojide, atılganlık, güvensizlik, içe dönüklük, dışa dönüklük gibi tanımlanabilir belli kişilik özellikleri için kullanılır.(</a:t>
            </a:r>
            <a:r>
              <a:rPr lang="tr-TR" dirty="0" err="1" smtClean="0"/>
              <a:t>Doç.Dr</a:t>
            </a:r>
            <a:r>
              <a:rPr lang="tr-TR" dirty="0" smtClean="0"/>
              <a:t>. Halil Tekin)</a:t>
            </a:r>
          </a:p>
          <a:p>
            <a:pPr algn="just"/>
            <a:r>
              <a:rPr lang="tr-TR" dirty="0" smtClean="0"/>
              <a:t> Yapı geçerliği test ile ölçülmek istenen kavramın, testten elde edilen puanlarla ne derece ölçülebildiği ile ilgilidir.</a:t>
            </a:r>
          </a:p>
          <a:p>
            <a:pPr algn="just"/>
            <a:r>
              <a:rPr lang="tr-TR" dirty="0" smtClean="0"/>
              <a:t>Araştırmacılara göre tek bir doğru yoktur ve bireylerin belli bir yapıyı ölçmek amacıyla geliştirilen bir testi aldıklarında , o yapıya ait kendi özelliklerini testteki performanslarına yansıtacakları öngörülür.Bu nedenle yapı geçerliğine ihtiyaç vardır.</a:t>
            </a:r>
          </a:p>
          <a:p>
            <a:endParaRPr lang="tr-TR" dirty="0" smtClean="0"/>
          </a:p>
          <a:p>
            <a:pPr>
              <a:buNone/>
            </a:pPr>
            <a:endParaRPr lang="tr-TR" dirty="0"/>
          </a:p>
        </p:txBody>
      </p:sp>
      <p:sp>
        <p:nvSpPr>
          <p:cNvPr id="3" name="2 Başlık"/>
          <p:cNvSpPr>
            <a:spLocks noGrp="1"/>
          </p:cNvSpPr>
          <p:nvPr>
            <p:ph type="title"/>
          </p:nvPr>
        </p:nvSpPr>
        <p:spPr/>
        <p:txBody>
          <a:bodyPr/>
          <a:lstStyle/>
          <a:p>
            <a:pPr algn="ctr"/>
            <a:r>
              <a:rPr lang="tr-TR" dirty="0" smtClean="0"/>
              <a:t>YAPI GEÇERLİĞİ</a:t>
            </a:r>
            <a:endParaRPr lang="tr-TR" dirty="0"/>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14290"/>
            <a:ext cx="8229600" cy="5793001"/>
          </a:xfrm>
        </p:spPr>
        <p:txBody>
          <a:bodyPr>
            <a:normAutofit lnSpcReduction="10000"/>
          </a:bodyPr>
          <a:lstStyle/>
          <a:p>
            <a:pPr algn="just"/>
            <a:r>
              <a:rPr lang="tr-TR" dirty="0" smtClean="0"/>
              <a:t>Yapı geçerliğini inceleyen iki tane yöntem vardır.</a:t>
            </a:r>
          </a:p>
          <a:p>
            <a:pPr marL="624078" indent="-514350" algn="just">
              <a:buFont typeface="+mj-lt"/>
              <a:buAutoNum type="arabicPeriod"/>
            </a:pPr>
            <a:r>
              <a:rPr lang="tr-TR" i="1" u="sng" dirty="0" smtClean="0"/>
              <a:t>FAKTÖR ANALİZİ</a:t>
            </a:r>
            <a:r>
              <a:rPr lang="tr-TR" u="sng" dirty="0" smtClean="0"/>
              <a:t> :</a:t>
            </a:r>
            <a:r>
              <a:rPr lang="tr-TR" dirty="0" smtClean="0"/>
              <a:t>	“Bu testten elde edilen puanlar, testin ölçtüğünü varsaydığı şeyi ölçüyor mu?”  , testin maddeleri konuyla ilgilimi? Sorularına cevap arar.</a:t>
            </a:r>
          </a:p>
          <a:p>
            <a:pPr marL="624078" indent="-514350" algn="just">
              <a:buFont typeface="+mj-lt"/>
              <a:buAutoNum type="arabicPeriod"/>
            </a:pPr>
            <a:r>
              <a:rPr lang="tr-TR" i="1" u="sng" dirty="0" smtClean="0"/>
              <a:t>HİPOTEZ TESTİ  </a:t>
            </a:r>
            <a:r>
              <a:rPr lang="tr-TR" u="sng" dirty="0" smtClean="0"/>
              <a:t> </a:t>
            </a:r>
            <a:r>
              <a:rPr lang="tr-TR" dirty="0" smtClean="0"/>
              <a:t>: Ölçülmek istenen grupla , daha önceden ölçülmüş grup karşılaştırılır. Yada daha önceden geçerliği ve güvenirliği belirlenmiş bir ölçek sonucuyla, kullanılan ölçek sonuçları karşılaştırılır.  Ör:Sosyal iletişim becerileri ölçülecek bir gruba, daha önceden genel uyum testi yapılmış başka bir grubun puanları bir ölçektir.</a:t>
            </a:r>
          </a:p>
          <a:p>
            <a:pPr marL="624078" indent="-514350">
              <a:buFont typeface="+mj-lt"/>
              <a:buAutoNum type="arabicPeriod"/>
            </a:pPr>
            <a:endParaRPr lang="tr-TR" dirty="0"/>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142984"/>
            <a:ext cx="8229600" cy="4864307"/>
          </a:xfrm>
        </p:spPr>
        <p:txBody>
          <a:bodyPr>
            <a:noAutofit/>
          </a:bodyPr>
          <a:lstStyle/>
          <a:p>
            <a:pPr algn="just"/>
            <a:r>
              <a:rPr lang="tr-TR" sz="1800" dirty="0" smtClean="0"/>
              <a:t>Ölçülmek istenen özelliği, diğer özelliklerle karıştırmadan ölçebilmeyi etkileyen faktörler 4’e ayrılır.</a:t>
            </a:r>
          </a:p>
          <a:p>
            <a:pPr algn="just"/>
            <a:endParaRPr lang="tr-TR" sz="1800" dirty="0" smtClean="0"/>
          </a:p>
          <a:p>
            <a:pPr marL="624078" lvl="0" indent="-514350" algn="just">
              <a:buFont typeface="+mj-lt"/>
              <a:buAutoNum type="arabicPeriod"/>
            </a:pPr>
            <a:r>
              <a:rPr lang="tr-TR" sz="1800" dirty="0" smtClean="0"/>
              <a:t>Ölçme sonuçlarının güvenirliği : Bir testten elde edilen puanların geçerliği puanların güvenilir olmasını gerektirir.</a:t>
            </a:r>
          </a:p>
          <a:p>
            <a:pPr marL="624078" indent="-514350" algn="just"/>
            <a:r>
              <a:rPr lang="tr-TR" sz="1800" dirty="0" smtClean="0"/>
              <a:t>Ör: Bir matematik sınavında, elde edilen test puanı ile madde puanı ilişkili değilse, aynı test ile daha sonra yapılan ölçme sonuçları tutarlılık göstermiyorsa yani öğrencilerin test puanları arasında gözlenen değişkenlik hatayı yansıtıyorsa, test puanlarına başka değişkenlerde karışmış demektir, buda geçerliği düşürmektedir.</a:t>
            </a:r>
          </a:p>
          <a:p>
            <a:pPr marL="624078" lvl="0" indent="-514350" algn="just">
              <a:buFont typeface="+mj-lt"/>
              <a:buAutoNum type="arabicPeriod" startAt="2"/>
            </a:pPr>
            <a:r>
              <a:rPr lang="tr-TR" sz="1800" dirty="0" smtClean="0"/>
              <a:t>Ölçme yöntemi ve madde sayısı : Bir testte yer alacak maddelerin sayıca yeterli, hem de kaliteli olması beklenir. Madde seçimi için planlı bir yol izlenmezse, kaliteli maddeler seçilemezse geçerlik düşecektir. </a:t>
            </a:r>
          </a:p>
          <a:p>
            <a:pPr marL="624078" indent="-514350" algn="just"/>
            <a:r>
              <a:rPr lang="tr-TR" sz="1800" dirty="0" smtClean="0"/>
              <a:t>Ör: 30 maddeli bir test, 10 maddeli bir teste ve 3 sorulu bir yazılı sınava göre daha geçerli sonuçlar verecektir.</a:t>
            </a:r>
          </a:p>
          <a:p>
            <a:pPr algn="just">
              <a:buNone/>
            </a:pPr>
            <a:endParaRPr lang="tr-TR" sz="1800" dirty="0"/>
          </a:p>
        </p:txBody>
      </p:sp>
      <p:sp>
        <p:nvSpPr>
          <p:cNvPr id="3" name="2 Başlık"/>
          <p:cNvSpPr>
            <a:spLocks noGrp="1"/>
          </p:cNvSpPr>
          <p:nvPr>
            <p:ph type="title"/>
          </p:nvPr>
        </p:nvSpPr>
        <p:spPr>
          <a:xfrm>
            <a:off x="428596" y="274638"/>
            <a:ext cx="8258204" cy="725470"/>
          </a:xfrm>
        </p:spPr>
        <p:txBody>
          <a:bodyPr>
            <a:normAutofit fontScale="90000"/>
          </a:bodyPr>
          <a:lstStyle/>
          <a:p>
            <a:r>
              <a:rPr lang="tr-TR" dirty="0" smtClean="0"/>
              <a:t>GEÇERLİĞİ ETKİLEYEN FAKTÖRLER</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lstStyle/>
          <a:p>
            <a:pPr marL="624078" lvl="0" indent="-514350" algn="just">
              <a:buFont typeface="+mj-lt"/>
              <a:buAutoNum type="arabicPeriod" startAt="3"/>
            </a:pPr>
            <a:r>
              <a:rPr lang="tr-TR" dirty="0" smtClean="0"/>
              <a:t>Puanlayıcı yanlılığı : Testi puanlayan kişi, öğrencinin güzel yazısı, sınıftaki davranışları vs. gibi değişik faktörleri gözeterek fazla veya eksik puan verirse geçerlik düşecektir.</a:t>
            </a:r>
          </a:p>
          <a:p>
            <a:pPr marL="624078" lvl="0" indent="-514350" algn="just">
              <a:buNone/>
            </a:pPr>
            <a:endParaRPr lang="tr-TR" dirty="0" smtClean="0"/>
          </a:p>
          <a:p>
            <a:pPr marL="624078" lvl="0" indent="-514350" algn="just">
              <a:buFont typeface="+mj-lt"/>
              <a:buAutoNum type="arabicPeriod" startAt="4"/>
            </a:pPr>
            <a:r>
              <a:rPr lang="tr-TR" dirty="0" smtClean="0"/>
              <a:t>Uygulama koşulları  : Ölçmelerin standart uygun ortamlarda yapılmaması da geçerliği etkiler. </a:t>
            </a:r>
          </a:p>
          <a:p>
            <a:pPr>
              <a:buNone/>
            </a:pPr>
            <a:endParaRPr lang="tr-TR" dirty="0"/>
          </a:p>
        </p:txBody>
      </p:sp>
    </p:spTree>
  </p:cSld>
  <p:clrMapOvr>
    <a:masterClrMapping/>
  </p:clrMapOvr>
  <p:transition>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481329"/>
            <a:ext cx="8472518" cy="4233688"/>
          </a:xfrm>
        </p:spPr>
        <p:txBody>
          <a:bodyPr>
            <a:normAutofit fontScale="92500" lnSpcReduction="20000"/>
          </a:bodyPr>
          <a:lstStyle/>
          <a:p>
            <a:pPr marL="624078" indent="-514350" algn="just"/>
            <a:r>
              <a:rPr lang="tr-TR" dirty="0" smtClean="0"/>
              <a:t>Ölçmeye karışan hataların test puanlarının,hem güvenirliğini, hem de geçerliğini düşüreceği bilinmektedir.</a:t>
            </a:r>
          </a:p>
          <a:p>
            <a:pPr marL="624078" indent="-514350" algn="just"/>
            <a:r>
              <a:rPr lang="tr-TR" dirty="0" smtClean="0"/>
              <a:t>Geçerlik ölçmede yapılan sabit, sistematik ve tesadüfi hataların tümünden etkilenir.</a:t>
            </a:r>
          </a:p>
          <a:p>
            <a:pPr algn="just"/>
            <a:r>
              <a:rPr lang="tr-TR" dirty="0" smtClean="0"/>
              <a:t>   Güvenirlik ise kaynağı net olarak bilinmeyen     rastgele hatalardan etkilenir.</a:t>
            </a:r>
          </a:p>
          <a:p>
            <a:pPr marL="624078" indent="-514350" algn="just"/>
            <a:r>
              <a:rPr lang="tr-TR" dirty="0" smtClean="0"/>
              <a:t>Bir testten elde edilen puanlar için hesaplanacak geçerlik katsayısı , güvenirliğin karekökünden fazla olamaz.Ör:Güvenirlik katsayısı .81 olan test puanları için geçerlik katsayısı .90’ı geçmez. </a:t>
            </a:r>
          </a:p>
          <a:p>
            <a:pPr>
              <a:buNone/>
            </a:pPr>
            <a:r>
              <a:rPr lang="tr-TR" dirty="0" smtClean="0"/>
              <a:t> </a:t>
            </a:r>
          </a:p>
          <a:p>
            <a:endParaRPr lang="tr-TR" dirty="0"/>
          </a:p>
        </p:txBody>
      </p:sp>
      <p:sp>
        <p:nvSpPr>
          <p:cNvPr id="3" name="2 Başlık"/>
          <p:cNvSpPr>
            <a:spLocks noGrp="1"/>
          </p:cNvSpPr>
          <p:nvPr>
            <p:ph type="title"/>
          </p:nvPr>
        </p:nvSpPr>
        <p:spPr>
          <a:xfrm>
            <a:off x="457200" y="714356"/>
            <a:ext cx="8229600" cy="703282"/>
          </a:xfrm>
        </p:spPr>
        <p:txBody>
          <a:bodyPr>
            <a:normAutofit fontScale="90000"/>
          </a:bodyPr>
          <a:lstStyle/>
          <a:p>
            <a:pPr algn="ctr"/>
            <a:r>
              <a:rPr lang="tr-TR" dirty="0" smtClean="0"/>
              <a:t>GÜVENİRLİK İLE GEÇERLİK ARASINDAKİ İLİŞKİ</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lstStyle/>
          <a:p>
            <a:pPr algn="just"/>
            <a:r>
              <a:rPr lang="tr-TR" dirty="0" smtClean="0"/>
              <a:t>Testin güvenilirliğini etkileyen tüm faktörler, o testin geçerliğini de etkiler. Bir testin güvenilirliği artırılırsa, </a:t>
            </a:r>
            <a:r>
              <a:rPr lang="tr-TR" dirty="0" err="1" smtClean="0"/>
              <a:t>geçerliğide</a:t>
            </a:r>
            <a:r>
              <a:rPr lang="tr-TR" dirty="0" smtClean="0"/>
              <a:t> artar. </a:t>
            </a:r>
          </a:p>
          <a:p>
            <a:pPr algn="just"/>
            <a:r>
              <a:rPr lang="tr-TR" dirty="0" smtClean="0"/>
              <a:t>Ancak </a:t>
            </a:r>
            <a:r>
              <a:rPr lang="tr-TR" dirty="0" err="1" smtClean="0"/>
              <a:t>güvenilr</a:t>
            </a:r>
            <a:r>
              <a:rPr lang="tr-TR" dirty="0" smtClean="0"/>
              <a:t> ölçmelerin olması, geçerliği garantilemez.Ör:Bir matematik testi tutarlı ölçümler verebilir.Ancak soruların içerikleri incelendiğinde veya aynı amaca yönelik geçerliği kanıtlanmış bir başka testle ilişkisine bakıldığında matematik başarısı yerine matematik yeteneği veya başka bir özellik ile ilgili olduğu görülebilir.</a:t>
            </a:r>
          </a:p>
          <a:p>
            <a:pPr algn="just"/>
            <a:endParaRPr lang="tr-TR" dirty="0"/>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000109"/>
            <a:ext cx="8115328" cy="4714908"/>
          </a:xfrm>
        </p:spPr>
        <p:txBody>
          <a:bodyPr>
            <a:normAutofit fontScale="92500" lnSpcReduction="20000"/>
          </a:bodyPr>
          <a:lstStyle/>
          <a:p>
            <a:pPr algn="just"/>
            <a:r>
              <a:rPr lang="tr-TR" dirty="0" smtClean="0"/>
              <a:t>Bir testteki maddelerin işe yarayıp yaramadığını; işe yaramıyorsa bunun nedenini anlamak ve ona göre gerekli düzeltmeleri yapmak için cevapları analiz etmek gerekir.</a:t>
            </a:r>
          </a:p>
          <a:p>
            <a:pPr algn="just"/>
            <a:r>
              <a:rPr lang="tr-TR" dirty="0" smtClean="0"/>
              <a:t>Madde özelliklerini incelemeye yönelik analizlere kısaca madde analizi denir.</a:t>
            </a:r>
          </a:p>
          <a:p>
            <a:pPr marL="624078" lvl="0" indent="-514350" algn="just">
              <a:buFont typeface="+mj-lt"/>
              <a:buAutoNum type="arabicPeriod"/>
            </a:pPr>
            <a:r>
              <a:rPr lang="tr-TR" i="1" u="sng" dirty="0" smtClean="0"/>
              <a:t>MADDE GÜÇLÜĞÜ</a:t>
            </a:r>
            <a:r>
              <a:rPr lang="tr-TR" u="sng" dirty="0" smtClean="0"/>
              <a:t> :</a:t>
            </a:r>
            <a:r>
              <a:rPr lang="tr-TR" dirty="0" smtClean="0"/>
              <a:t>Yetenek testleri, bilgi testleri gibi bilgi ve becerilerin ölçüldüğü testlerde yer alan maddelerin doğru cevaplanma oranını gösterir.</a:t>
            </a:r>
          </a:p>
          <a:p>
            <a:pPr marL="624078" indent="-514350" algn="just">
              <a:buFont typeface="+mj-lt"/>
              <a:buAutoNum type="arabicPeriod"/>
            </a:pPr>
            <a:r>
              <a:rPr lang="tr-TR" i="1" u="sng" dirty="0" smtClean="0"/>
              <a:t>MADDE AYIRT EDİCİLİĞİ </a:t>
            </a:r>
            <a:r>
              <a:rPr lang="tr-TR" dirty="0" smtClean="0"/>
              <a:t>:Testin ölçmeyi amaçladığı özelliğe yüksek düzeyde sahip olan bireylerle, düşük düzeyde sahip olan bireyleri ayırt etme gücüdür.  </a:t>
            </a:r>
          </a:p>
          <a:p>
            <a:pPr marL="624078" indent="-514350" algn="just">
              <a:buFont typeface="+mj-lt"/>
              <a:buAutoNum type="arabicPeriod"/>
            </a:pPr>
            <a:endParaRPr lang="tr-TR" dirty="0" smtClean="0"/>
          </a:p>
          <a:p>
            <a:pPr algn="just">
              <a:buNone/>
            </a:pPr>
            <a:endParaRPr lang="tr-TR" dirty="0" smtClean="0"/>
          </a:p>
        </p:txBody>
      </p:sp>
      <p:sp>
        <p:nvSpPr>
          <p:cNvPr id="3" name="2 Başlık"/>
          <p:cNvSpPr>
            <a:spLocks noGrp="1"/>
          </p:cNvSpPr>
          <p:nvPr>
            <p:ph type="title"/>
          </p:nvPr>
        </p:nvSpPr>
        <p:spPr>
          <a:xfrm>
            <a:off x="457200" y="642918"/>
            <a:ext cx="8229600" cy="500066"/>
          </a:xfrm>
        </p:spPr>
        <p:txBody>
          <a:bodyPr>
            <a:normAutofit fontScale="90000"/>
          </a:bodyPr>
          <a:lstStyle/>
          <a:p>
            <a:pPr algn="ctr"/>
            <a:r>
              <a:rPr lang="tr-TR" dirty="0" smtClean="0"/>
              <a:t>MADDE ANALİZİ</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609416"/>
            <a:ext cx="7239000" cy="4177038"/>
          </a:xfrm>
        </p:spPr>
        <p:txBody>
          <a:bodyPr>
            <a:normAutofit lnSpcReduction="10000"/>
          </a:bodyPr>
          <a:lstStyle/>
          <a:p>
            <a:pPr algn="just"/>
            <a:r>
              <a:rPr lang="tr-TR" dirty="0"/>
              <a:t>Geniş anlamıyla, herhangi  bir niteliği gözlemek ve gözlem sonucunu sayılarla ya da sembollerle ifade etmektir.(Turgut 1986)</a:t>
            </a:r>
          </a:p>
          <a:p>
            <a:pPr algn="just"/>
            <a:r>
              <a:rPr lang="tr-TR" dirty="0"/>
              <a:t>Ölçme bir başka ifadeyle, nitelikleri (uzun, kısa, yüksek, derin, pahalı, vb) nicelendirme işlemidir.</a:t>
            </a:r>
          </a:p>
          <a:p>
            <a:pPr algn="just"/>
            <a:r>
              <a:rPr lang="tr-TR" dirty="0"/>
              <a:t>Ölçme, bireyin ya da bireylerin belli bir özelliğe sahip olma derecesinin sayısal olarak belirtilmesidir.</a:t>
            </a:r>
          </a:p>
          <a:p>
            <a:pPr>
              <a:buNone/>
            </a:pPr>
            <a:endParaRPr lang="tr-TR" dirty="0"/>
          </a:p>
        </p:txBody>
      </p:sp>
      <p:sp>
        <p:nvSpPr>
          <p:cNvPr id="2" name="1 Başlık"/>
          <p:cNvSpPr>
            <a:spLocks noGrp="1"/>
          </p:cNvSpPr>
          <p:nvPr>
            <p:ph type="title"/>
          </p:nvPr>
        </p:nvSpPr>
        <p:spPr/>
        <p:txBody>
          <a:bodyPr/>
          <a:lstStyle/>
          <a:p>
            <a:r>
              <a:rPr lang="tr-TR" dirty="0"/>
              <a:t>Ölçme Nedir?</a:t>
            </a: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a:bodyPr>
          <a:lstStyle/>
          <a:p>
            <a:pPr algn="just"/>
            <a:r>
              <a:rPr lang="tr-TR" dirty="0" smtClean="0"/>
              <a:t>Anket, insanların yaşam koşullarını, davranışlarını, inançlarını veya tutumlarını betimlemeye yönelik bir dizi sorudan oluşan bir araştırma materyalidir. </a:t>
            </a:r>
          </a:p>
          <a:p>
            <a:pPr>
              <a:buNone/>
            </a:pPr>
            <a:r>
              <a:rPr lang="tr-TR" u="sng" dirty="0" smtClean="0"/>
              <a:t>Avantajları</a:t>
            </a:r>
            <a:endParaRPr lang="tr-TR" dirty="0" smtClean="0"/>
          </a:p>
          <a:p>
            <a:pPr>
              <a:buNone/>
            </a:pPr>
            <a:r>
              <a:rPr lang="tr-TR" dirty="0" smtClean="0"/>
              <a:t>-Diğer veri toplama tekniklerine göre (görüşme,gözlem) farklı bölgelerden ,çok daha büyük gruplara hızla uygulama olanağının olması </a:t>
            </a:r>
          </a:p>
          <a:p>
            <a:pPr>
              <a:buNone/>
            </a:pPr>
            <a:r>
              <a:rPr lang="tr-TR" dirty="0" smtClean="0"/>
              <a:t>-Maliyetinin daha düşük olması…..vs</a:t>
            </a:r>
          </a:p>
        </p:txBody>
      </p:sp>
      <p:sp>
        <p:nvSpPr>
          <p:cNvPr id="3" name="2 Başlık"/>
          <p:cNvSpPr>
            <a:spLocks noGrp="1"/>
          </p:cNvSpPr>
          <p:nvPr>
            <p:ph type="title"/>
          </p:nvPr>
        </p:nvSpPr>
        <p:spPr>
          <a:xfrm>
            <a:off x="457200" y="428604"/>
            <a:ext cx="8229600" cy="714380"/>
          </a:xfrm>
        </p:spPr>
        <p:txBody>
          <a:bodyPr>
            <a:normAutofit fontScale="90000"/>
          </a:bodyPr>
          <a:lstStyle/>
          <a:p>
            <a:pPr algn="ctr"/>
            <a:r>
              <a:rPr lang="tr-TR" dirty="0" smtClean="0"/>
              <a:t>ANKET</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fontScale="92500"/>
          </a:bodyPr>
          <a:lstStyle/>
          <a:p>
            <a:pPr algn="just">
              <a:buNone/>
            </a:pPr>
            <a:r>
              <a:rPr lang="tr-TR" u="sng" dirty="0" smtClean="0"/>
              <a:t>Sınırlılıkları</a:t>
            </a:r>
            <a:endParaRPr lang="tr-TR" dirty="0" smtClean="0"/>
          </a:p>
          <a:p>
            <a:pPr algn="just">
              <a:buNone/>
            </a:pPr>
            <a:r>
              <a:rPr lang="tr-TR" dirty="0" smtClean="0"/>
              <a:t>-Cevaplayıcıyı  </a:t>
            </a:r>
            <a:r>
              <a:rPr lang="tr-TR" dirty="0" err="1" smtClean="0"/>
              <a:t>güdülemekte</a:t>
            </a:r>
            <a:r>
              <a:rPr lang="tr-TR" dirty="0" smtClean="0"/>
              <a:t> sorunlar yaşanması</a:t>
            </a:r>
          </a:p>
          <a:p>
            <a:pPr algn="just">
              <a:buNone/>
            </a:pPr>
            <a:r>
              <a:rPr lang="tr-TR" dirty="0" smtClean="0"/>
              <a:t>-Daha çok yüzeysel bilgi toplamaya uygun olması</a:t>
            </a:r>
          </a:p>
          <a:p>
            <a:pPr algn="just">
              <a:buNone/>
            </a:pPr>
            <a:r>
              <a:rPr lang="tr-TR" dirty="0" smtClean="0"/>
              <a:t>-Önceden hazırlanan soruların cevaplanmasının gerekliliği(esnek olmaması)</a:t>
            </a:r>
          </a:p>
          <a:p>
            <a:pPr algn="just">
              <a:buNone/>
            </a:pPr>
            <a:r>
              <a:rPr lang="tr-TR" dirty="0" smtClean="0"/>
              <a:t>-Hedef kitlenin duyarlı olduğu konularda; özel hayata müdahale olarak algılanması veya sosyal beğenirlik duygusuyla anketi cevaplaması , bazen de hiç doldurmak istememesi önemli bir sınırlılıktır.</a:t>
            </a:r>
          </a:p>
          <a:p>
            <a:pPr algn="just">
              <a:buNone/>
            </a:pPr>
            <a:r>
              <a:rPr lang="tr-TR" dirty="0" smtClean="0"/>
              <a:t>-Madde sayısının artmasıyla cevaplama süresi artar ve buda güdünün azalmasına, yorgunluğa bağlı olarak, düşünmeden cevap vermeye yada anketin hiç cevaplanmamasına sebep olmaktadır.</a:t>
            </a:r>
          </a:p>
          <a:p>
            <a:pPr algn="just">
              <a:buNone/>
            </a:pPr>
            <a:endParaRPr lang="tr-TR" dirty="0" smtClean="0"/>
          </a:p>
          <a:p>
            <a:pPr algn="just"/>
            <a:endParaRPr lang="tr-TR" dirty="0"/>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fontScale="85000" lnSpcReduction="10000"/>
          </a:bodyPr>
          <a:lstStyle/>
          <a:p>
            <a:pPr algn="just"/>
            <a:r>
              <a:rPr lang="tr-TR" dirty="0" smtClean="0"/>
              <a:t>Anket ölçülmek istenen özelliklere göre, 4 farklı soru grubundan oluşan bölümlere ayrılır:</a:t>
            </a:r>
          </a:p>
          <a:p>
            <a:pPr marL="624078" indent="-514350" algn="just">
              <a:buFont typeface="+mj-lt"/>
              <a:buAutoNum type="arabicPeriod"/>
            </a:pPr>
            <a:r>
              <a:rPr lang="tr-TR" dirty="0" smtClean="0"/>
              <a:t>OLGUSAL SORULAR:Cevaplayıcıların cinsiyet , yaş, meslek, eğitim düzeyi….vs. özellikleri araştıran sorulardır.</a:t>
            </a:r>
          </a:p>
          <a:p>
            <a:pPr marL="624078" indent="-514350" algn="just">
              <a:buFont typeface="+mj-lt"/>
              <a:buAutoNum type="arabicPeriod"/>
            </a:pPr>
            <a:r>
              <a:rPr lang="tr-TR" dirty="0" smtClean="0"/>
              <a:t>BİLGİ SORULARI :Cevaplayıcıların sosyal , ekonomik, politik….vs. konularda ne bildiklerini veya bilgiye nasıl ulaştıklarını araştıran sorulardır.</a:t>
            </a:r>
          </a:p>
          <a:p>
            <a:pPr marL="624078" indent="-514350" algn="just">
              <a:buFont typeface="+mj-lt"/>
              <a:buAutoNum type="arabicPeriod"/>
            </a:pPr>
            <a:r>
              <a:rPr lang="tr-TR" dirty="0" smtClean="0"/>
              <a:t>DAVRANIŞ SORULARI :Sınıf içi öğretmen ve öğrenci davranışları, oy verme davranışları, tüketim alışkanlıkları , sanatsal etkinliklere katılma davranışları….vs. belirlemeye yönelik sorulardır.</a:t>
            </a:r>
          </a:p>
          <a:p>
            <a:pPr marL="624078" indent="-514350" algn="just">
              <a:buFont typeface="+mj-lt"/>
              <a:buAutoNum type="arabicPeriod"/>
            </a:pPr>
            <a:r>
              <a:rPr lang="tr-TR" dirty="0" smtClean="0"/>
              <a:t>İNANÇ VE KANI SORULARI:Mesleğe ilişkin tutum, atama veya yükseltme uygulamalarına ilişkin görüş....vs. belirlemeye yönelik sorulardır.</a:t>
            </a:r>
          </a:p>
          <a:p>
            <a:endParaRPr lang="tr-TR" dirty="0"/>
          </a:p>
        </p:txBody>
      </p:sp>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a:xfrm>
            <a:off x="457200" y="714356"/>
            <a:ext cx="8229600" cy="703282"/>
          </a:xfrm>
        </p:spPr>
        <p:txBody>
          <a:bodyPr>
            <a:normAutofit fontScale="90000"/>
          </a:bodyPr>
          <a:lstStyle/>
          <a:p>
            <a:pPr algn="ctr"/>
            <a:r>
              <a:rPr lang="tr-TR" dirty="0" smtClean="0"/>
              <a:t>ANKET GELİŞTİRME SÜRECİ</a:t>
            </a:r>
            <a:br>
              <a:rPr lang="tr-TR" dirty="0" smtClean="0"/>
            </a:br>
            <a:r>
              <a:rPr lang="tr-TR" dirty="0" smtClean="0"/>
              <a:t> </a:t>
            </a:r>
            <a:br>
              <a:rPr lang="tr-TR" dirty="0" smtClean="0"/>
            </a:br>
            <a:endParaRPr lang="tr-TR" dirty="0"/>
          </a:p>
        </p:txBody>
      </p:sp>
      <p:sp>
        <p:nvSpPr>
          <p:cNvPr id="4" name="3 Dikdörtgen"/>
          <p:cNvSpPr/>
          <p:nvPr/>
        </p:nvSpPr>
        <p:spPr>
          <a:xfrm>
            <a:off x="285720" y="857232"/>
            <a:ext cx="1643074" cy="2000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b="1" dirty="0" smtClean="0"/>
              <a:t>1.AŞAMA </a:t>
            </a:r>
          </a:p>
          <a:p>
            <a:pPr algn="ctr"/>
            <a:r>
              <a:rPr lang="tr-TR" b="1" dirty="0" smtClean="0"/>
              <a:t>Problemi tanımlama</a:t>
            </a:r>
          </a:p>
          <a:p>
            <a:pPr algn="ctr">
              <a:buFont typeface="Arial" pitchFamily="34" charset="0"/>
              <a:buChar char="•"/>
            </a:pPr>
            <a:r>
              <a:rPr lang="tr-TR" dirty="0" smtClean="0"/>
              <a:t>Amaç ve soruları belirleme</a:t>
            </a:r>
            <a:endParaRPr lang="tr-TR" dirty="0"/>
          </a:p>
        </p:txBody>
      </p:sp>
      <p:cxnSp>
        <p:nvCxnSpPr>
          <p:cNvPr id="11" name="10 Düz Ok Bağlayıcısı"/>
          <p:cNvCxnSpPr/>
          <p:nvPr/>
        </p:nvCxnSpPr>
        <p:spPr>
          <a:xfrm>
            <a:off x="2000232" y="185736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Dikdörtgen"/>
          <p:cNvSpPr/>
          <p:nvPr/>
        </p:nvSpPr>
        <p:spPr>
          <a:xfrm>
            <a:off x="2428860" y="857232"/>
            <a:ext cx="1714512" cy="2000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b="1" dirty="0" smtClean="0"/>
              <a:t>2.AŞAMA</a:t>
            </a:r>
          </a:p>
          <a:p>
            <a:pPr algn="ctr"/>
            <a:r>
              <a:rPr lang="tr-TR" b="1" dirty="0" smtClean="0"/>
              <a:t>Madde yazma</a:t>
            </a:r>
          </a:p>
          <a:p>
            <a:pPr algn="ctr">
              <a:buFont typeface="Arial" pitchFamily="34" charset="0"/>
              <a:buChar char="•"/>
            </a:pPr>
            <a:r>
              <a:rPr lang="tr-TR" dirty="0" smtClean="0"/>
              <a:t>Taslak form oluşturma</a:t>
            </a:r>
            <a:endParaRPr lang="tr-TR" dirty="0"/>
          </a:p>
        </p:txBody>
      </p:sp>
      <p:cxnSp>
        <p:nvCxnSpPr>
          <p:cNvPr id="14" name="13 Düz Ok Bağlayıcısı"/>
          <p:cNvCxnSpPr>
            <a:stCxn id="12" idx="3"/>
          </p:cNvCxnSpPr>
          <p:nvPr/>
        </p:nvCxnSpPr>
        <p:spPr>
          <a:xfrm>
            <a:off x="4143372" y="1857364"/>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Dikdörtgen"/>
          <p:cNvSpPr/>
          <p:nvPr/>
        </p:nvSpPr>
        <p:spPr>
          <a:xfrm>
            <a:off x="4572000" y="857232"/>
            <a:ext cx="1928826" cy="192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b="1" dirty="0" smtClean="0"/>
              <a:t>3.AŞAMA</a:t>
            </a:r>
          </a:p>
          <a:p>
            <a:pPr algn="ctr"/>
            <a:r>
              <a:rPr lang="tr-TR" b="1" dirty="0" smtClean="0"/>
              <a:t>Uzman görüşü alma ve  ön uygulama  formu oluşturma</a:t>
            </a:r>
            <a:endParaRPr lang="tr-TR" b="1" dirty="0"/>
          </a:p>
        </p:txBody>
      </p:sp>
      <p:cxnSp>
        <p:nvCxnSpPr>
          <p:cNvPr id="21" name="20 Düz Ok Bağlayıcısı"/>
          <p:cNvCxnSpPr/>
          <p:nvPr/>
        </p:nvCxnSpPr>
        <p:spPr>
          <a:xfrm>
            <a:off x="6643702" y="1857364"/>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21 Dikdörtgen"/>
          <p:cNvSpPr/>
          <p:nvPr/>
        </p:nvSpPr>
        <p:spPr>
          <a:xfrm>
            <a:off x="7072330" y="857232"/>
            <a:ext cx="1785950" cy="192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b="1" dirty="0" smtClean="0"/>
              <a:t>4.AŞAMA </a:t>
            </a:r>
          </a:p>
          <a:p>
            <a:pPr algn="ctr"/>
            <a:r>
              <a:rPr lang="tr-TR" b="1" dirty="0" smtClean="0"/>
              <a:t>ön uygulama analizler ve ankete son şeklini verme</a:t>
            </a:r>
            <a:endParaRPr lang="tr-TR" b="1" dirty="0"/>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714356"/>
            <a:ext cx="8229600" cy="5292935"/>
          </a:xfrm>
        </p:spPr>
        <p:txBody>
          <a:bodyPr>
            <a:normAutofit/>
          </a:bodyPr>
          <a:lstStyle/>
          <a:p>
            <a:pPr algn="just"/>
            <a:r>
              <a:rPr lang="tr-TR" dirty="0" smtClean="0"/>
              <a:t>Geçerli bir anket geliştirmek için, araştırma probleminin iyi tanımlanması ve araştırmanın amaçlarının olabildiğince kesin, iyi biçimlenmiş, açıkça anlaşılır olması gerekmektedir.</a:t>
            </a:r>
          </a:p>
          <a:p>
            <a:pPr algn="just"/>
            <a:r>
              <a:rPr lang="tr-TR" dirty="0" smtClean="0"/>
              <a:t>Problemi tanımlamaya, olası anahtar sözcükler kullanılarak ,geniş bir literatür taraması ile başlanır.</a:t>
            </a:r>
          </a:p>
          <a:p>
            <a:pPr algn="just"/>
            <a:r>
              <a:rPr lang="tr-TR" dirty="0" smtClean="0"/>
              <a:t>Problem tanımlama ne kadar sistematik yapılırsa, araştırmanın genel amaç ve alt amaçlarının oluşturulması o kadar kolay olur.</a:t>
            </a:r>
          </a:p>
        </p:txBody>
      </p:sp>
      <p:sp>
        <p:nvSpPr>
          <p:cNvPr id="3" name="2 Başlık"/>
          <p:cNvSpPr>
            <a:spLocks noGrp="1"/>
          </p:cNvSpPr>
          <p:nvPr>
            <p:ph type="title"/>
          </p:nvPr>
        </p:nvSpPr>
        <p:spPr/>
        <p:txBody>
          <a:bodyPr>
            <a:normAutofit fontScale="90000"/>
          </a:bodyPr>
          <a:lstStyle/>
          <a:p>
            <a:pPr algn="ctr"/>
            <a:r>
              <a:rPr lang="tr-TR" dirty="0" smtClean="0"/>
              <a:t>PROBLEMİ TANIMLAMA</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7"/>
            <a:ext cx="8229600" cy="4643470"/>
          </a:xfrm>
        </p:spPr>
        <p:txBody>
          <a:bodyPr/>
          <a:lstStyle/>
          <a:p>
            <a:pPr algn="just"/>
            <a:r>
              <a:rPr lang="tr-TR" dirty="0" smtClean="0"/>
              <a:t>Problem tanımlamanın sonunda araştırmacı, çalışmanın amacını ve araştırmasında cevabını arayacağı soruları  veya test etmek istediği hipotezleri oluşturur.</a:t>
            </a:r>
          </a:p>
          <a:p>
            <a:pPr algn="just"/>
            <a:r>
              <a:rPr lang="tr-TR" dirty="0" smtClean="0"/>
              <a:t>Araştırma soruları ve hipotezler;“ ne tür bilgiyi, nereden\ kimden toplayacağım ve topladığım bilgilerle ne yapacağım?” sorusunun cevabını verir</a:t>
            </a:r>
          </a:p>
          <a:p>
            <a:pPr>
              <a:buNone/>
            </a:pPr>
            <a:endParaRPr lang="tr-TR" dirty="0"/>
          </a:p>
        </p:txBody>
      </p:sp>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14290"/>
            <a:ext cx="8229600" cy="5793001"/>
          </a:xfrm>
        </p:spPr>
        <p:txBody>
          <a:bodyPr/>
          <a:lstStyle/>
          <a:p>
            <a:r>
              <a:rPr lang="tr-TR" dirty="0" smtClean="0"/>
              <a:t>Örnek  :     Amaç ve alt problem ifadeleri</a:t>
            </a:r>
          </a:p>
          <a:p>
            <a:pPr>
              <a:buNone/>
            </a:pPr>
            <a:endParaRPr lang="tr-TR" dirty="0"/>
          </a:p>
        </p:txBody>
      </p:sp>
      <p:graphicFrame>
        <p:nvGraphicFramePr>
          <p:cNvPr id="4" name="3 Tablo"/>
          <p:cNvGraphicFramePr>
            <a:graphicFrameLocks noGrp="1"/>
          </p:cNvGraphicFramePr>
          <p:nvPr/>
        </p:nvGraphicFramePr>
        <p:xfrm>
          <a:off x="1428728" y="640081"/>
          <a:ext cx="6096000" cy="5120640"/>
        </p:xfrm>
        <a:graphic>
          <a:graphicData uri="http://schemas.openxmlformats.org/drawingml/2006/table">
            <a:tbl>
              <a:tblPr firstRow="1" bandRow="1">
                <a:tableStyleId>{5C22544A-7EE6-4342-B048-85BDC9FD1C3A}</a:tableStyleId>
              </a:tblPr>
              <a:tblGrid>
                <a:gridCol w="3048000"/>
                <a:gridCol w="3048000"/>
              </a:tblGrid>
              <a:tr h="327912">
                <a:tc>
                  <a:txBody>
                    <a:bodyPr/>
                    <a:lstStyle/>
                    <a:p>
                      <a:r>
                        <a:rPr lang="tr-TR" dirty="0" smtClean="0"/>
                        <a:t>Amaç</a:t>
                      </a:r>
                      <a:endParaRPr lang="tr-TR" dirty="0"/>
                    </a:p>
                  </a:txBody>
                  <a:tcPr/>
                </a:tc>
                <a:tc>
                  <a:txBody>
                    <a:bodyPr/>
                    <a:lstStyle/>
                    <a:p>
                      <a:r>
                        <a:rPr lang="tr-TR" dirty="0" smtClean="0"/>
                        <a:t>Alt Problem</a:t>
                      </a:r>
                      <a:endParaRPr lang="tr-TR" dirty="0"/>
                    </a:p>
                  </a:txBody>
                  <a:tcPr/>
                </a:tc>
              </a:tr>
              <a:tr h="4604148">
                <a:tc>
                  <a:txBody>
                    <a:bodyPr/>
                    <a:lstStyle/>
                    <a:p>
                      <a:pPr algn="just"/>
                      <a:r>
                        <a:rPr kumimoji="0" lang="tr-TR" sz="1800" kern="1200" dirty="0" smtClean="0">
                          <a:solidFill>
                            <a:schemeClr val="dk1"/>
                          </a:solidFill>
                          <a:latin typeface="+mn-lt"/>
                          <a:ea typeface="+mn-ea"/>
                          <a:cs typeface="+mn-cs"/>
                        </a:rPr>
                        <a:t>Özel eğitime gereksinim duyan(ÖEGD)</a:t>
                      </a:r>
                      <a:r>
                        <a:rPr kumimoji="0" lang="tr-TR" sz="1800" kern="1200" baseline="0" dirty="0" smtClean="0">
                          <a:solidFill>
                            <a:schemeClr val="dk1"/>
                          </a:solidFill>
                          <a:latin typeface="+mn-lt"/>
                          <a:ea typeface="+mn-ea"/>
                          <a:cs typeface="+mn-cs"/>
                        </a:rPr>
                        <a:t> </a:t>
                      </a:r>
                      <a:r>
                        <a:rPr kumimoji="0" lang="tr-TR" sz="1800" kern="1200" dirty="0" smtClean="0">
                          <a:solidFill>
                            <a:schemeClr val="dk1"/>
                          </a:solidFill>
                          <a:latin typeface="+mn-lt"/>
                          <a:ea typeface="+mn-ea"/>
                          <a:cs typeface="+mn-cs"/>
                        </a:rPr>
                        <a:t>ve ilköğretimde kaynaştırma </a:t>
                      </a:r>
                    </a:p>
                    <a:p>
                      <a:pPr algn="just"/>
                      <a:r>
                        <a:rPr kumimoji="0" lang="tr-TR" sz="1800" kern="1200" dirty="0" smtClean="0">
                          <a:solidFill>
                            <a:schemeClr val="dk1"/>
                          </a:solidFill>
                          <a:latin typeface="+mn-lt"/>
                          <a:ea typeface="+mn-ea"/>
                          <a:cs typeface="+mn-cs"/>
                        </a:rPr>
                        <a:t>programına katılan 6-14 yaş çocukların</a:t>
                      </a:r>
                      <a:r>
                        <a:rPr kumimoji="0" lang="tr-TR" sz="1800" kern="1200" baseline="0" dirty="0" smtClean="0">
                          <a:solidFill>
                            <a:schemeClr val="dk1"/>
                          </a:solidFill>
                          <a:latin typeface="+mn-lt"/>
                          <a:ea typeface="+mn-ea"/>
                          <a:cs typeface="+mn-cs"/>
                        </a:rPr>
                        <a:t> </a:t>
                      </a:r>
                      <a:r>
                        <a:rPr kumimoji="0" lang="tr-TR" sz="1800" kern="1200" dirty="0" smtClean="0">
                          <a:solidFill>
                            <a:schemeClr val="dk1"/>
                          </a:solidFill>
                          <a:latin typeface="+mn-lt"/>
                          <a:ea typeface="+mn-ea"/>
                          <a:cs typeface="+mn-cs"/>
                        </a:rPr>
                        <a:t>akranları tarafından istismarı ve ihmalini</a:t>
                      </a:r>
                      <a:r>
                        <a:rPr kumimoji="0" lang="tr-TR" sz="1800" kern="1200" baseline="0" dirty="0" smtClean="0">
                          <a:solidFill>
                            <a:schemeClr val="dk1"/>
                          </a:solidFill>
                          <a:latin typeface="+mn-lt"/>
                          <a:ea typeface="+mn-ea"/>
                          <a:cs typeface="+mn-cs"/>
                        </a:rPr>
                        <a:t> </a:t>
                      </a:r>
                      <a:r>
                        <a:rPr kumimoji="0" lang="tr-TR" sz="1800" kern="1200" dirty="0" smtClean="0">
                          <a:solidFill>
                            <a:schemeClr val="dk1"/>
                          </a:solidFill>
                          <a:latin typeface="+mn-lt"/>
                          <a:ea typeface="+mn-ea"/>
                          <a:cs typeface="+mn-cs"/>
                        </a:rPr>
                        <a:t>incelemek.</a:t>
                      </a:r>
                    </a:p>
                    <a:p>
                      <a:endParaRPr lang="tr-TR" dirty="0"/>
                    </a:p>
                  </a:txBody>
                  <a:tcPr/>
                </a:tc>
                <a:tc>
                  <a:txBody>
                    <a:bodyPr/>
                    <a:lstStyle/>
                    <a:p>
                      <a:pPr algn="just"/>
                      <a:r>
                        <a:rPr kumimoji="0" lang="tr-TR" sz="1600" kern="1200" dirty="0" smtClean="0">
                          <a:solidFill>
                            <a:schemeClr val="dk1"/>
                          </a:solidFill>
                          <a:latin typeface="+mn-lt"/>
                          <a:ea typeface="+mn-ea"/>
                          <a:cs typeface="+mn-cs"/>
                        </a:rPr>
                        <a:t>1.ÖEGD çocuk ve akranlarının görüşlerine</a:t>
                      </a:r>
                    </a:p>
                    <a:p>
                      <a:pPr algn="just"/>
                      <a:r>
                        <a:rPr kumimoji="0" lang="tr-TR" sz="1600" kern="1200" dirty="0" smtClean="0">
                          <a:solidFill>
                            <a:schemeClr val="dk1"/>
                          </a:solidFill>
                          <a:latin typeface="+mn-lt"/>
                          <a:ea typeface="+mn-ea"/>
                          <a:cs typeface="+mn-cs"/>
                        </a:rPr>
                        <a:t>göre ÖEGD çocuklar, akranları tarafından</a:t>
                      </a:r>
                      <a:r>
                        <a:rPr kumimoji="0" lang="tr-TR" sz="1600" kern="1200" baseline="0" dirty="0" smtClean="0">
                          <a:solidFill>
                            <a:schemeClr val="dk1"/>
                          </a:solidFill>
                          <a:latin typeface="+mn-lt"/>
                          <a:ea typeface="+mn-ea"/>
                          <a:cs typeface="+mn-cs"/>
                        </a:rPr>
                        <a:t> </a:t>
                      </a:r>
                      <a:r>
                        <a:rPr kumimoji="0" lang="tr-TR" sz="1600" b="1" kern="1200" dirty="0" smtClean="0">
                          <a:solidFill>
                            <a:schemeClr val="dk1"/>
                          </a:solidFill>
                          <a:latin typeface="+mn-lt"/>
                          <a:ea typeface="+mn-ea"/>
                          <a:cs typeface="+mn-cs"/>
                        </a:rPr>
                        <a:t>fiziksel</a:t>
                      </a:r>
                      <a:r>
                        <a:rPr kumimoji="0" lang="tr-TR" sz="1600" kern="1200" dirty="0" smtClean="0">
                          <a:solidFill>
                            <a:schemeClr val="dk1"/>
                          </a:solidFill>
                          <a:latin typeface="+mn-lt"/>
                          <a:ea typeface="+mn-ea"/>
                          <a:cs typeface="+mn-cs"/>
                        </a:rPr>
                        <a:t> istismar ve ihmale </a:t>
                      </a:r>
                      <a:r>
                        <a:rPr kumimoji="0" lang="tr-TR" sz="1600" kern="1200" dirty="0" err="1" smtClean="0">
                          <a:solidFill>
                            <a:schemeClr val="dk1"/>
                          </a:solidFill>
                          <a:latin typeface="+mn-lt"/>
                          <a:ea typeface="+mn-ea"/>
                          <a:cs typeface="+mn-cs"/>
                        </a:rPr>
                        <a:t>uğramaktamıdırlar</a:t>
                      </a:r>
                      <a:r>
                        <a:rPr kumimoji="0" lang="tr-TR" sz="1600" kern="1200" dirty="0" smtClean="0">
                          <a:solidFill>
                            <a:schemeClr val="dk1"/>
                          </a:solidFill>
                          <a:latin typeface="+mn-lt"/>
                          <a:ea typeface="+mn-ea"/>
                          <a:cs typeface="+mn-cs"/>
                        </a:rPr>
                        <a:t>?</a:t>
                      </a:r>
                    </a:p>
                    <a:p>
                      <a:pPr algn="just"/>
                      <a:r>
                        <a:rPr kumimoji="0" lang="tr-TR" sz="1600" kern="1200" dirty="0" smtClean="0">
                          <a:solidFill>
                            <a:schemeClr val="dk1"/>
                          </a:solidFill>
                          <a:latin typeface="+mn-lt"/>
                          <a:ea typeface="+mn-ea"/>
                          <a:cs typeface="+mn-cs"/>
                        </a:rPr>
                        <a:t>2.ÖEGD çocuk ve akranlarının görüşlerine</a:t>
                      </a:r>
                    </a:p>
                    <a:p>
                      <a:pPr algn="just"/>
                      <a:r>
                        <a:rPr kumimoji="0" lang="tr-TR" sz="1600" kern="1200" dirty="0" smtClean="0">
                          <a:solidFill>
                            <a:schemeClr val="dk1"/>
                          </a:solidFill>
                          <a:latin typeface="+mn-lt"/>
                          <a:ea typeface="+mn-ea"/>
                          <a:cs typeface="+mn-cs"/>
                        </a:rPr>
                        <a:t>göre ÖEGD çocuklar, akranları tarafından</a:t>
                      </a:r>
                    </a:p>
                    <a:p>
                      <a:pPr algn="just"/>
                      <a:r>
                        <a:rPr kumimoji="0" lang="tr-TR" sz="1600" b="1" kern="1200" dirty="0" smtClean="0">
                          <a:solidFill>
                            <a:schemeClr val="dk1"/>
                          </a:solidFill>
                          <a:latin typeface="+mn-lt"/>
                          <a:ea typeface="+mn-ea"/>
                          <a:cs typeface="+mn-cs"/>
                        </a:rPr>
                        <a:t>duygusal</a:t>
                      </a:r>
                      <a:r>
                        <a:rPr kumimoji="0" lang="tr-TR" sz="1600" kern="1200" dirty="0" smtClean="0">
                          <a:solidFill>
                            <a:schemeClr val="dk1"/>
                          </a:solidFill>
                          <a:latin typeface="+mn-lt"/>
                          <a:ea typeface="+mn-ea"/>
                          <a:cs typeface="+mn-cs"/>
                        </a:rPr>
                        <a:t> istismar ve ihmale </a:t>
                      </a:r>
                      <a:r>
                        <a:rPr kumimoji="0" lang="tr-TR" sz="1600" kern="1200" dirty="0" err="1" smtClean="0">
                          <a:solidFill>
                            <a:schemeClr val="dk1"/>
                          </a:solidFill>
                          <a:latin typeface="+mn-lt"/>
                          <a:ea typeface="+mn-ea"/>
                          <a:cs typeface="+mn-cs"/>
                        </a:rPr>
                        <a:t>uğramaktamıdırlar</a:t>
                      </a:r>
                      <a:r>
                        <a:rPr kumimoji="0" lang="tr-TR" sz="1600" kern="1200" dirty="0" smtClean="0">
                          <a:solidFill>
                            <a:schemeClr val="dk1"/>
                          </a:solidFill>
                          <a:latin typeface="+mn-lt"/>
                          <a:ea typeface="+mn-ea"/>
                          <a:cs typeface="+mn-cs"/>
                        </a:rPr>
                        <a:t>?</a:t>
                      </a:r>
                    </a:p>
                    <a:p>
                      <a:pPr algn="just"/>
                      <a:r>
                        <a:rPr kumimoji="0" lang="tr-TR" sz="1600" kern="1200" dirty="0" smtClean="0">
                          <a:solidFill>
                            <a:schemeClr val="dk1"/>
                          </a:solidFill>
                          <a:latin typeface="+mn-lt"/>
                          <a:ea typeface="+mn-ea"/>
                          <a:cs typeface="+mn-cs"/>
                        </a:rPr>
                        <a:t>3.ÖEGD çocuk ve akranlarının görüşlerine göre ÖEGD çocuklar, akranları tarafından</a:t>
                      </a:r>
                      <a:r>
                        <a:rPr kumimoji="0" lang="tr-TR" sz="1600" b="1" kern="1200" dirty="0" smtClean="0">
                          <a:solidFill>
                            <a:schemeClr val="dk1"/>
                          </a:solidFill>
                          <a:latin typeface="+mn-lt"/>
                          <a:ea typeface="+mn-ea"/>
                          <a:cs typeface="+mn-cs"/>
                        </a:rPr>
                        <a:t> cinsel </a:t>
                      </a:r>
                      <a:r>
                        <a:rPr kumimoji="0" lang="tr-TR" sz="1600" kern="1200" dirty="0" smtClean="0">
                          <a:solidFill>
                            <a:schemeClr val="dk1"/>
                          </a:solidFill>
                          <a:latin typeface="+mn-lt"/>
                          <a:ea typeface="+mn-ea"/>
                          <a:cs typeface="+mn-cs"/>
                        </a:rPr>
                        <a:t>istismar ve ihmale </a:t>
                      </a:r>
                      <a:r>
                        <a:rPr kumimoji="0" lang="tr-TR" sz="1600" kern="1200" dirty="0" err="1" smtClean="0">
                          <a:solidFill>
                            <a:schemeClr val="dk1"/>
                          </a:solidFill>
                          <a:latin typeface="+mn-lt"/>
                          <a:ea typeface="+mn-ea"/>
                          <a:cs typeface="+mn-cs"/>
                        </a:rPr>
                        <a:t>uğramaktamıdırlar</a:t>
                      </a:r>
                      <a:r>
                        <a:rPr kumimoji="0" lang="tr-TR" sz="1600" kern="1200" dirty="0" smtClean="0">
                          <a:solidFill>
                            <a:schemeClr val="dk1"/>
                          </a:solidFill>
                          <a:latin typeface="+mn-lt"/>
                          <a:ea typeface="+mn-ea"/>
                          <a:cs typeface="+mn-cs"/>
                        </a:rPr>
                        <a:t>?</a:t>
                      </a:r>
                      <a:r>
                        <a:rPr kumimoji="0" lang="tr-TR" sz="1600" b="1" kern="1200" dirty="0" smtClean="0">
                          <a:solidFill>
                            <a:schemeClr val="dk1"/>
                          </a:solidFill>
                          <a:latin typeface="+mn-lt"/>
                          <a:ea typeface="+mn-ea"/>
                          <a:cs typeface="+mn-cs"/>
                        </a:rPr>
                        <a:t> </a:t>
                      </a:r>
                      <a:endParaRPr kumimoji="0" lang="tr-TR" sz="1600" kern="1200" dirty="0" smtClean="0">
                        <a:solidFill>
                          <a:schemeClr val="dk1"/>
                        </a:solidFill>
                        <a:latin typeface="+mn-lt"/>
                        <a:ea typeface="+mn-ea"/>
                        <a:cs typeface="+mn-cs"/>
                      </a:endParaRPr>
                    </a:p>
                    <a:p>
                      <a:endParaRPr lang="tr-TR" dirty="0"/>
                    </a:p>
                  </a:txBody>
                  <a:tcPr/>
                </a:tc>
              </a:tr>
            </a:tbl>
          </a:graphicData>
        </a:graphic>
      </p:graphicFrame>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928670"/>
            <a:ext cx="8229600" cy="5078621"/>
          </a:xfrm>
        </p:spPr>
        <p:txBody>
          <a:bodyPr/>
          <a:lstStyle/>
          <a:p>
            <a:pPr algn="just"/>
            <a:r>
              <a:rPr lang="tr-TR" dirty="0" smtClean="0"/>
              <a:t>Araştırmacı, alt problemlerde yer alan değişkenlerden yola çıkarak, ihtiyaç duyulan verilerin toplanmasına yönelik maddeleri yazar.  </a:t>
            </a:r>
          </a:p>
          <a:p>
            <a:pPr algn="just"/>
            <a:r>
              <a:rPr lang="tr-TR" dirty="0" smtClean="0"/>
              <a:t> Konuyla ilgili kuramsal çerçevenin bilinmesi ve daha önce yapılan benzeri araştırmalara ulaşılması, maddelerin tasarlanması ve yazılmasında önemli kolaylıklar sağlar.</a:t>
            </a:r>
          </a:p>
          <a:p>
            <a:pPr>
              <a:buNone/>
            </a:pPr>
            <a:endParaRPr lang="tr-TR" dirty="0"/>
          </a:p>
        </p:txBody>
      </p:sp>
      <p:sp>
        <p:nvSpPr>
          <p:cNvPr id="3" name="2 Başlık"/>
          <p:cNvSpPr>
            <a:spLocks noGrp="1"/>
          </p:cNvSpPr>
          <p:nvPr>
            <p:ph type="title"/>
          </p:nvPr>
        </p:nvSpPr>
        <p:spPr>
          <a:xfrm>
            <a:off x="457200" y="274638"/>
            <a:ext cx="8229600" cy="725470"/>
          </a:xfrm>
        </p:spPr>
        <p:txBody>
          <a:bodyPr>
            <a:normAutofit fontScale="90000"/>
          </a:bodyPr>
          <a:lstStyle/>
          <a:p>
            <a:pPr algn="ctr"/>
            <a:r>
              <a:rPr lang="tr-TR" dirty="0" smtClean="0"/>
              <a:t>MADDE YAZMA</a:t>
            </a:r>
            <a:br>
              <a:rPr lang="tr-TR" dirty="0" smtClean="0"/>
            </a:br>
            <a:endParaRPr lang="tr-TR" dirty="0"/>
          </a:p>
        </p:txBody>
      </p:sp>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normAutofit lnSpcReduction="10000"/>
          </a:bodyPr>
          <a:lstStyle/>
          <a:p>
            <a:r>
              <a:rPr lang="tr-TR" dirty="0" smtClean="0"/>
              <a:t>Anket soruları 2’ye ayrılır: </a:t>
            </a:r>
          </a:p>
          <a:p>
            <a:pPr marL="624078" lvl="0" indent="-514350">
              <a:buFont typeface="+mj-lt"/>
              <a:buAutoNum type="arabicPeriod"/>
            </a:pPr>
            <a:r>
              <a:rPr lang="tr-TR" dirty="0" smtClean="0"/>
              <a:t>Açık uçlu sorular(Yapılandırılmamış sorular):</a:t>
            </a:r>
          </a:p>
          <a:p>
            <a:pPr algn="just">
              <a:buNone/>
            </a:pPr>
            <a:r>
              <a:rPr lang="tr-TR" dirty="0" smtClean="0"/>
              <a:t> Açık uçlu sorula, katılımcılardan serbestçe</a:t>
            </a:r>
          </a:p>
          <a:p>
            <a:pPr algn="just">
              <a:buNone/>
            </a:pPr>
            <a:r>
              <a:rPr lang="tr-TR" dirty="0" smtClean="0"/>
              <a:t>cevap vermelerinin istenmesi durumunda tercih edilir.</a:t>
            </a:r>
          </a:p>
          <a:p>
            <a:pPr algn="just"/>
            <a:r>
              <a:rPr lang="tr-TR" i="1" u="sng" dirty="0" smtClean="0"/>
              <a:t>Avantajı:</a:t>
            </a:r>
            <a:r>
              <a:rPr lang="tr-TR" dirty="0" smtClean="0"/>
              <a:t>Araştırmacının beklemediği veya planlamadığı </a:t>
            </a:r>
            <a:r>
              <a:rPr lang="tr-TR" dirty="0" err="1" smtClean="0"/>
              <a:t>cevaplarıda</a:t>
            </a:r>
            <a:r>
              <a:rPr lang="tr-TR" dirty="0" smtClean="0"/>
              <a:t> alabilmesi ve böylece konu hakkında daha geniş bilgiye sahip olabilmesidir.</a:t>
            </a:r>
          </a:p>
          <a:p>
            <a:pPr algn="just"/>
            <a:r>
              <a:rPr lang="tr-TR" i="1" u="sng" dirty="0" smtClean="0"/>
              <a:t>Dezavantajı:</a:t>
            </a:r>
            <a:r>
              <a:rPr lang="tr-TR" dirty="0" smtClean="0"/>
              <a:t>Sorunun cevaplandırılmasında geçen sürenin uzun olması cevapların kodlanarak analiz edilmesindeki güçlüklerdir.</a:t>
            </a:r>
          </a:p>
          <a:p>
            <a:pPr algn="just">
              <a:buNone/>
            </a:pPr>
            <a:r>
              <a:rPr lang="tr-TR" dirty="0" smtClean="0"/>
              <a:t> </a:t>
            </a:r>
          </a:p>
          <a:p>
            <a:pPr>
              <a:buNone/>
            </a:pPr>
            <a:endParaRPr lang="tr-TR" dirty="0"/>
          </a:p>
        </p:txBody>
      </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a:bodyPr>
          <a:lstStyle/>
          <a:p>
            <a:r>
              <a:rPr lang="tr-TR" dirty="0" smtClean="0"/>
              <a:t>Açık uçlu sorular cevaplama biçimine göre 3’e ayrılır:</a:t>
            </a:r>
          </a:p>
          <a:p>
            <a:pPr>
              <a:buNone/>
            </a:pPr>
            <a:r>
              <a:rPr lang="tr-TR" dirty="0" smtClean="0"/>
              <a:t>a .Yorumlama soruları: Belli bir konuyla ilgili olarak daha yansız ve ayrıntılı cevapların toplanmasını amaçlar.</a:t>
            </a:r>
          </a:p>
          <a:p>
            <a:pPr>
              <a:buNone/>
            </a:pPr>
            <a:r>
              <a:rPr lang="tr-TR" u="sng" dirty="0" smtClean="0"/>
              <a:t>ÖRNEK:</a:t>
            </a:r>
          </a:p>
          <a:p>
            <a:r>
              <a:rPr lang="tr-TR" dirty="0" smtClean="0"/>
              <a:t>Size göre zihinsel engelli çocukların kaynaştırma uygulamalarında karşılaşılan sorunlar nelerdir? Lütfen yazınız.</a:t>
            </a:r>
          </a:p>
          <a:p>
            <a:pPr>
              <a:buNone/>
            </a:pPr>
            <a:r>
              <a:rPr lang="tr-TR" dirty="0" smtClean="0"/>
              <a:t> </a:t>
            </a:r>
          </a:p>
          <a:p>
            <a:endParaRPr lang="tr-TR" dirty="0"/>
          </a:p>
        </p:txBody>
      </p:sp>
      <p:graphicFrame>
        <p:nvGraphicFramePr>
          <p:cNvPr id="4" name="3 Tablo"/>
          <p:cNvGraphicFramePr>
            <a:graphicFrameLocks noGrp="1"/>
          </p:cNvGraphicFramePr>
          <p:nvPr/>
        </p:nvGraphicFramePr>
        <p:xfrm>
          <a:off x="928662" y="4643446"/>
          <a:ext cx="7572428" cy="914400"/>
        </p:xfrm>
        <a:graphic>
          <a:graphicData uri="http://schemas.openxmlformats.org/drawingml/2006/table">
            <a:tbl>
              <a:tblPr firstRow="1" bandRow="1">
                <a:tableStyleId>{5C22544A-7EE6-4342-B048-85BDC9FD1C3A}</a:tableStyleId>
              </a:tblPr>
              <a:tblGrid>
                <a:gridCol w="7572428"/>
              </a:tblGrid>
              <a:tr h="124790">
                <a:tc>
                  <a:txBody>
                    <a:bodyPr/>
                    <a:lstStyle/>
                    <a:p>
                      <a:r>
                        <a:rPr kumimoji="0" lang="tr-TR" sz="1800" b="1" kern="1200" dirty="0" smtClean="0">
                          <a:solidFill>
                            <a:schemeClr val="lt1"/>
                          </a:solidFill>
                          <a:latin typeface="+mn-lt"/>
                          <a:ea typeface="+mn-ea"/>
                          <a:cs typeface="+mn-cs"/>
                        </a:rPr>
                        <a:t>………………………………………………………………………………</a:t>
                      </a:r>
                    </a:p>
                    <a:p>
                      <a:r>
                        <a:rPr kumimoji="0" lang="tr-TR" sz="1800" b="1" kern="1200" dirty="0" smtClean="0">
                          <a:solidFill>
                            <a:schemeClr val="lt1"/>
                          </a:solidFill>
                          <a:latin typeface="+mn-lt"/>
                          <a:ea typeface="+mn-ea"/>
                          <a:cs typeface="+mn-cs"/>
                        </a:rPr>
                        <a:t>……………………………………………………………………………….</a:t>
                      </a:r>
                    </a:p>
                    <a:p>
                      <a:r>
                        <a:rPr kumimoji="0" lang="tr-TR" sz="1800" b="1" kern="1200" dirty="0" smtClean="0">
                          <a:solidFill>
                            <a:schemeClr val="lt1"/>
                          </a:solidFill>
                          <a:latin typeface="+mn-lt"/>
                          <a:ea typeface="+mn-ea"/>
                          <a:cs typeface="+mn-cs"/>
                        </a:rPr>
                        <a:t>……………………………………………………………………………….</a:t>
                      </a:r>
                      <a:endParaRPr lang="tr-TR" dirty="0"/>
                    </a:p>
                  </a:txBody>
                  <a:tcPr/>
                </a:tc>
              </a:tr>
            </a:tbl>
          </a:graphicData>
        </a:graphic>
      </p:graphicFrame>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7329510" cy="5840435"/>
          </a:xfrm>
        </p:spPr>
        <p:txBody>
          <a:bodyPr>
            <a:normAutofit fontScale="92500" lnSpcReduction="20000"/>
          </a:bodyPr>
          <a:lstStyle/>
          <a:p>
            <a:pPr algn="just"/>
            <a:r>
              <a:rPr lang="tr-TR" dirty="0"/>
              <a:t>Ölçme farktan doğmuştur. Ölçme bir gözlemleme türüdür. Bir özellik ya da oluşum </a:t>
            </a:r>
            <a:r>
              <a:rPr lang="tr-TR" dirty="0" err="1"/>
              <a:t>nicellendirilir</a:t>
            </a:r>
            <a:r>
              <a:rPr lang="tr-TR" dirty="0"/>
              <a:t>. Ölçme diğer gözlem türlerine göre daha objektif, kesin ve güvenilirdir.</a:t>
            </a:r>
          </a:p>
          <a:p>
            <a:pPr algn="just"/>
            <a:r>
              <a:rPr lang="tr-TR" dirty="0"/>
              <a:t>Bir başka ifadeyle ölçe, “gerçek dünyanın elemanlarını sayı veya sembollerle ifade eden bir model”dir.(</a:t>
            </a:r>
            <a:r>
              <a:rPr lang="tr-TR" dirty="0" err="1"/>
              <a:t>Baykul</a:t>
            </a:r>
            <a:r>
              <a:rPr lang="tr-TR" dirty="0"/>
              <a:t> 2000)</a:t>
            </a:r>
          </a:p>
          <a:p>
            <a:pPr algn="just"/>
            <a:r>
              <a:rPr lang="tr-TR" u="sng" dirty="0" err="1"/>
              <a:t>Baykul</a:t>
            </a:r>
            <a:r>
              <a:rPr lang="tr-TR" u="sng" dirty="0"/>
              <a:t>, ölçme işleminin üç temel bileşenine dikkat çeker:</a:t>
            </a:r>
          </a:p>
          <a:p>
            <a:pPr marL="514350" indent="-514350" algn="just">
              <a:buFont typeface="+mj-lt"/>
              <a:buAutoNum type="alphaLcParenR"/>
            </a:pPr>
            <a:r>
              <a:rPr lang="tr-TR" dirty="0"/>
              <a:t>Ölçülecek nitelikler,</a:t>
            </a:r>
          </a:p>
          <a:p>
            <a:pPr marL="514350" indent="-514350" algn="just">
              <a:buFont typeface="+mj-lt"/>
              <a:buAutoNum type="alphaLcParenR"/>
            </a:pPr>
            <a:r>
              <a:rPr lang="tr-TR" dirty="0"/>
              <a:t>Niteliklerin eşleştirileceği sayı ve semboller, kısacası semboller,</a:t>
            </a:r>
          </a:p>
          <a:p>
            <a:pPr marL="514350" indent="-514350" algn="just">
              <a:buFont typeface="+mj-lt"/>
              <a:buAutoNum type="alphaLcParenR"/>
            </a:pPr>
            <a:r>
              <a:rPr lang="tr-TR" dirty="0"/>
              <a:t>Birey ya da nesnenin ölçülen nitelikle ilgili miktarlarının, düzeylerinin belirlenmesinde temel alınacak ölçme kuralları.</a:t>
            </a:r>
          </a:p>
          <a:p>
            <a:pPr algn="just">
              <a:buNone/>
            </a:pPr>
            <a:r>
              <a:rPr lang="tr-TR" dirty="0"/>
              <a:t>     </a:t>
            </a:r>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428604"/>
            <a:ext cx="8229600" cy="5578687"/>
          </a:xfrm>
        </p:spPr>
        <p:txBody>
          <a:bodyPr>
            <a:normAutofit fontScale="92500"/>
          </a:bodyPr>
          <a:lstStyle/>
          <a:p>
            <a:pPr algn="just">
              <a:buNone/>
            </a:pPr>
            <a:r>
              <a:rPr lang="tr-TR" dirty="0" smtClean="0"/>
              <a:t>b .Listeleme soruları: Açık uçlu sorulara verilen cevapların bir düzen içinde sunulmasına olanak vermesi bakımından yararlıdır.</a:t>
            </a:r>
          </a:p>
          <a:p>
            <a:pPr algn="just">
              <a:buNone/>
            </a:pPr>
            <a:r>
              <a:rPr lang="tr-TR" u="sng" dirty="0" smtClean="0"/>
              <a:t>ÖRNEK:</a:t>
            </a:r>
          </a:p>
          <a:p>
            <a:pPr algn="just"/>
            <a:r>
              <a:rPr lang="tr-TR" dirty="0" smtClean="0"/>
              <a:t>Size göre akademik başarısızlığın nedenleri nelerdir?Lütfen yazınız.</a:t>
            </a:r>
          </a:p>
          <a:p>
            <a:pPr algn="just">
              <a:buNone/>
            </a:pPr>
            <a:r>
              <a:rPr lang="tr-TR" dirty="0" smtClean="0"/>
              <a:t>       1)………………………………………………………….</a:t>
            </a:r>
          </a:p>
          <a:p>
            <a:pPr algn="just">
              <a:buNone/>
            </a:pPr>
            <a:r>
              <a:rPr lang="tr-TR" dirty="0" smtClean="0"/>
              <a:t>       2)…………………………………………………………..</a:t>
            </a:r>
          </a:p>
          <a:p>
            <a:pPr algn="just"/>
            <a:r>
              <a:rPr lang="tr-TR" dirty="0" smtClean="0"/>
              <a:t>Cevapları önem sırasıyla istemek, analiz edilmesi güç olacağından uygun bir çözüm değildir.</a:t>
            </a:r>
          </a:p>
          <a:p>
            <a:pPr algn="just">
              <a:buNone/>
            </a:pPr>
            <a:r>
              <a:rPr lang="tr-TR" dirty="0" smtClean="0"/>
              <a:t> </a:t>
            </a:r>
          </a:p>
          <a:p>
            <a:pPr algn="just"/>
            <a:endParaRPr lang="tr-TR" dirty="0"/>
          </a:p>
        </p:txBody>
      </p:sp>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fontScale="92500" lnSpcReduction="10000"/>
          </a:bodyPr>
          <a:lstStyle/>
          <a:p>
            <a:pPr algn="just">
              <a:buNone/>
            </a:pPr>
            <a:r>
              <a:rPr lang="tr-TR" dirty="0" smtClean="0"/>
              <a:t>c.Boşluk doldurma soruları: Kısa cevapların arandığı durumlarda, cevaplayıcıya uygun bir boşluk bırakılarak sorulan sorulardır.</a:t>
            </a:r>
          </a:p>
          <a:p>
            <a:pPr algn="just">
              <a:buNone/>
            </a:pPr>
            <a:r>
              <a:rPr lang="tr-TR" u="sng" dirty="0" smtClean="0"/>
              <a:t>ÖRNEK:</a:t>
            </a:r>
          </a:p>
          <a:p>
            <a:pPr algn="just"/>
            <a:r>
              <a:rPr lang="tr-TR" dirty="0" smtClean="0"/>
              <a:t>Kaç yıldır öğretmenlik yapıyorsunuz? Lütfen yıl olarak  yazınız. </a:t>
            </a:r>
          </a:p>
          <a:p>
            <a:pPr algn="just">
              <a:buNone/>
            </a:pPr>
            <a:r>
              <a:rPr lang="tr-TR" dirty="0" smtClean="0"/>
              <a:t>…………………………….</a:t>
            </a:r>
          </a:p>
          <a:p>
            <a:pPr algn="just">
              <a:buNone/>
            </a:pPr>
            <a:r>
              <a:rPr lang="tr-TR" dirty="0" smtClean="0"/>
              <a:t> </a:t>
            </a:r>
          </a:p>
          <a:p>
            <a:pPr algn="just">
              <a:buNone/>
            </a:pPr>
            <a:r>
              <a:rPr lang="tr-TR" dirty="0" smtClean="0"/>
              <a:t>2 .Kapalı uçlu sorular(Yapılandırılmış sorular):</a:t>
            </a:r>
          </a:p>
          <a:p>
            <a:pPr algn="just"/>
            <a:r>
              <a:rPr lang="tr-TR" dirty="0" smtClean="0"/>
              <a:t>Cevaplayıcıya olası cevap seçeneklerinin verildiği soru türüdür.Cevaplayıcı soruları hızlı ve güvenilir bir şekilde cevaplar; araştırmacıda cevapları hızlı ve güvenilir şekilde analiz eder.</a:t>
            </a:r>
          </a:p>
          <a:p>
            <a:pPr algn="just">
              <a:buNone/>
            </a:pPr>
            <a:r>
              <a:rPr lang="tr-TR" dirty="0" smtClean="0"/>
              <a:t> </a:t>
            </a:r>
          </a:p>
          <a:p>
            <a:endParaRPr lang="tr-TR" dirty="0"/>
          </a:p>
        </p:txBody>
      </p:sp>
    </p:spTree>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428604"/>
            <a:ext cx="8229600" cy="5578687"/>
          </a:xfrm>
        </p:spPr>
        <p:txBody>
          <a:bodyPr>
            <a:normAutofit/>
          </a:bodyPr>
          <a:lstStyle/>
          <a:p>
            <a:pPr algn="just"/>
            <a:r>
              <a:rPr lang="tr-TR" dirty="0" smtClean="0"/>
              <a:t>Kapalı uçlu sorular 3’e ayrılır:</a:t>
            </a:r>
          </a:p>
          <a:p>
            <a:pPr algn="just">
              <a:buNone/>
            </a:pPr>
            <a:r>
              <a:rPr lang="tr-TR" dirty="0" smtClean="0"/>
              <a:t>a .Sınıflama soruları: Cevapların seçenek bazında sınıflandırılması amacıyla yapılandırılır.</a:t>
            </a:r>
          </a:p>
          <a:p>
            <a:pPr algn="just">
              <a:buNone/>
            </a:pPr>
            <a:r>
              <a:rPr lang="tr-TR" dirty="0" smtClean="0"/>
              <a:t> </a:t>
            </a:r>
            <a:r>
              <a:rPr lang="tr-TR" u="sng" dirty="0" smtClean="0"/>
              <a:t>ÖRNEK:</a:t>
            </a:r>
          </a:p>
          <a:p>
            <a:pPr algn="just"/>
            <a:r>
              <a:rPr lang="tr-TR" dirty="0" smtClean="0"/>
              <a:t> Size göre öğrenci disiplin suçlarının </a:t>
            </a:r>
            <a:r>
              <a:rPr lang="tr-TR" b="1" dirty="0" smtClean="0"/>
              <a:t>en önemli</a:t>
            </a:r>
            <a:r>
              <a:rPr lang="tr-TR" dirty="0" smtClean="0"/>
              <a:t> nedeni nedir?</a:t>
            </a:r>
          </a:p>
          <a:p>
            <a:pPr lvl="0" algn="just">
              <a:buFont typeface="Wingdings" pitchFamily="2" charset="2"/>
              <a:buChar char="q"/>
            </a:pPr>
            <a:r>
              <a:rPr lang="tr-TR" dirty="0" smtClean="0"/>
              <a:t>Öğretmen-öğrenci iletişimindeki yetersizlik</a:t>
            </a:r>
          </a:p>
          <a:p>
            <a:pPr algn="just">
              <a:buFont typeface="Wingdings" pitchFamily="2" charset="2"/>
              <a:buChar char="q"/>
            </a:pPr>
            <a:r>
              <a:rPr lang="tr-TR" dirty="0" smtClean="0"/>
              <a:t> Okul yönetiminin baskıcı tutumları</a:t>
            </a:r>
          </a:p>
          <a:p>
            <a:pPr algn="just">
              <a:buFont typeface="Wingdings" pitchFamily="2" charset="2"/>
              <a:buChar char="q"/>
            </a:pPr>
            <a:r>
              <a:rPr lang="tr-TR" dirty="0" smtClean="0"/>
              <a:t> Ailelerin eğitim-öğretime olan ilgisizliği</a:t>
            </a:r>
          </a:p>
          <a:p>
            <a:pPr algn="just">
              <a:buFont typeface="Wingdings" pitchFamily="2" charset="2"/>
              <a:buChar char="q"/>
            </a:pPr>
            <a:r>
              <a:rPr lang="tr-TR" dirty="0" smtClean="0"/>
              <a:t> Aile içi sorunlar</a:t>
            </a:r>
          </a:p>
          <a:p>
            <a:pPr algn="just">
              <a:buFont typeface="Wingdings" pitchFamily="2" charset="2"/>
              <a:buChar char="q"/>
            </a:pPr>
            <a:r>
              <a:rPr lang="tr-TR" dirty="0" smtClean="0"/>
              <a:t> Akademik başarısızlık  </a:t>
            </a:r>
          </a:p>
          <a:p>
            <a:endParaRPr lang="tr-TR" dirty="0"/>
          </a:p>
        </p:txBody>
      </p:sp>
    </p:spTree>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normAutofit fontScale="92500" lnSpcReduction="20000"/>
          </a:bodyPr>
          <a:lstStyle/>
          <a:p>
            <a:pPr algn="just"/>
            <a:r>
              <a:rPr lang="tr-TR" dirty="0" smtClean="0"/>
              <a:t>Cevaplayıcıya birden fazla seçim yapma şansı vermesi avantajdır fakat cevapların analizi zorlaşır.</a:t>
            </a:r>
          </a:p>
          <a:p>
            <a:pPr algn="just">
              <a:buNone/>
            </a:pPr>
            <a:r>
              <a:rPr lang="tr-TR" b="1" dirty="0" smtClean="0"/>
              <a:t>   </a:t>
            </a:r>
            <a:r>
              <a:rPr lang="tr-TR" u="sng" dirty="0" smtClean="0"/>
              <a:t>ÖRNEK:</a:t>
            </a:r>
          </a:p>
          <a:p>
            <a:pPr algn="just"/>
            <a:r>
              <a:rPr lang="tr-TR" dirty="0" smtClean="0"/>
              <a:t> Size göre okullarda var olan yeni teknolojilerin(bilgisayar,internet,vs.) etkin kullanılmamasının nedeni nedir?(Birden fazla seçenek işaretleyebilirsiniz)</a:t>
            </a:r>
          </a:p>
          <a:p>
            <a:pPr lvl="0" algn="just">
              <a:buFont typeface="Wingdings" pitchFamily="2" charset="2"/>
              <a:buChar char="q"/>
            </a:pPr>
            <a:r>
              <a:rPr lang="tr-TR" dirty="0" smtClean="0"/>
              <a:t>Öğretmenlerin bilgi eksikliği</a:t>
            </a:r>
          </a:p>
          <a:p>
            <a:pPr lvl="0" algn="just">
              <a:buFont typeface="Wingdings" pitchFamily="2" charset="2"/>
              <a:buChar char="q"/>
            </a:pPr>
            <a:r>
              <a:rPr lang="tr-TR" dirty="0" smtClean="0"/>
              <a:t>Öğretmenlerin teknoloji kullanımına ilişkin olumsuz tutumları </a:t>
            </a:r>
          </a:p>
          <a:p>
            <a:pPr lvl="0" algn="just">
              <a:buFont typeface="Wingdings" pitchFamily="2" charset="2"/>
              <a:buChar char="q"/>
            </a:pPr>
            <a:r>
              <a:rPr lang="tr-TR" dirty="0" smtClean="0"/>
              <a:t>Yöneticilerin teknoloji kullanımı konusundaki ilgisizliği</a:t>
            </a:r>
          </a:p>
          <a:p>
            <a:pPr lvl="0" algn="just">
              <a:buFont typeface="Wingdings" pitchFamily="2" charset="2"/>
              <a:buChar char="q"/>
            </a:pPr>
            <a:r>
              <a:rPr lang="tr-TR" dirty="0" smtClean="0"/>
              <a:t>Öğrencilerin teknoloji kullanımı konusundaki bilgisizliği</a:t>
            </a:r>
          </a:p>
          <a:p>
            <a:pPr lvl="0" algn="just">
              <a:buFont typeface="Wingdings" pitchFamily="2" charset="2"/>
              <a:buChar char="q"/>
            </a:pPr>
            <a:r>
              <a:rPr lang="tr-TR" dirty="0" smtClean="0"/>
              <a:t>Öğrencilerin teknoloji kullanımının yararlarına inanmamaları</a:t>
            </a:r>
          </a:p>
          <a:p>
            <a:endParaRPr lang="tr-TR" dirty="0"/>
          </a:p>
        </p:txBody>
      </p:sp>
    </p:spTree>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14290"/>
            <a:ext cx="8229600" cy="5793001"/>
          </a:xfrm>
        </p:spPr>
        <p:txBody>
          <a:bodyPr>
            <a:normAutofit fontScale="77500" lnSpcReduction="20000"/>
          </a:bodyPr>
          <a:lstStyle/>
          <a:p>
            <a:pPr algn="just">
              <a:buNone/>
            </a:pPr>
            <a:r>
              <a:rPr lang="tr-TR" dirty="0" smtClean="0"/>
              <a:t>b.Sıralama soruları: Cevaplayıcıdan, cevap seçeneklerini önem derecesine göre sıralaması istenir. </a:t>
            </a:r>
          </a:p>
          <a:p>
            <a:pPr algn="just">
              <a:buNone/>
            </a:pPr>
            <a:r>
              <a:rPr lang="tr-TR" dirty="0" smtClean="0"/>
              <a:t>-Tüm cevap seçenekleri sıralamaya dahil edilebilir</a:t>
            </a:r>
          </a:p>
          <a:p>
            <a:pPr algn="just">
              <a:buNone/>
            </a:pPr>
            <a:r>
              <a:rPr lang="tr-TR" dirty="0" smtClean="0"/>
              <a:t>-En önemli üç tanesi denilebilir</a:t>
            </a:r>
          </a:p>
          <a:p>
            <a:pPr algn="just"/>
            <a:r>
              <a:rPr lang="tr-TR" dirty="0" smtClean="0"/>
              <a:t>Cevap seçenekleri 10’dan fazla olmamalıdır.</a:t>
            </a:r>
          </a:p>
          <a:p>
            <a:pPr algn="just">
              <a:buNone/>
            </a:pPr>
            <a:r>
              <a:rPr lang="tr-TR" dirty="0" smtClean="0"/>
              <a:t> </a:t>
            </a:r>
            <a:r>
              <a:rPr lang="tr-TR" u="sng" dirty="0" smtClean="0"/>
              <a:t>ÖRNEK</a:t>
            </a:r>
          </a:p>
          <a:p>
            <a:pPr algn="just">
              <a:buFont typeface="Wingdings" pitchFamily="2" charset="2"/>
              <a:buChar char="q"/>
            </a:pPr>
            <a:r>
              <a:rPr lang="tr-TR" dirty="0" smtClean="0"/>
              <a:t>Okullarda var olan yeni teknolojilerin, etkin kullanılmamasının nedenlerini, en önemli gördüğünüzden, en az önemliye doğru sıralayınız.(1= en önemli).</a:t>
            </a:r>
          </a:p>
          <a:p>
            <a:pPr lvl="0" algn="just">
              <a:buFont typeface="Wingdings" pitchFamily="2" charset="2"/>
              <a:buChar char="q"/>
            </a:pPr>
            <a:r>
              <a:rPr lang="tr-TR" dirty="0" smtClean="0"/>
              <a:t>Öğretmenlerin bilgi eksikliği </a:t>
            </a:r>
          </a:p>
          <a:p>
            <a:pPr lvl="0" algn="just">
              <a:buFont typeface="Wingdings" pitchFamily="2" charset="2"/>
              <a:buChar char="q"/>
            </a:pPr>
            <a:r>
              <a:rPr lang="tr-TR" dirty="0" smtClean="0"/>
              <a:t>Öğretmenlerin teknoloji kullanımına ilişkin olumsuz tutumları </a:t>
            </a:r>
          </a:p>
          <a:p>
            <a:pPr lvl="0" algn="just">
              <a:buFont typeface="Wingdings" pitchFamily="2" charset="2"/>
              <a:buChar char="q"/>
            </a:pPr>
            <a:r>
              <a:rPr lang="tr-TR" dirty="0" smtClean="0"/>
              <a:t>Yöneticilerin teknoloji kullanımı konusundaki ilgisizliği </a:t>
            </a:r>
          </a:p>
          <a:p>
            <a:pPr lvl="0" algn="just">
              <a:buFont typeface="Wingdings" pitchFamily="2" charset="2"/>
              <a:buChar char="q"/>
            </a:pPr>
            <a:r>
              <a:rPr lang="tr-TR" dirty="0" smtClean="0"/>
              <a:t>Öğrencilerin teknoloji kullanımı konusundaki bilgisizlikleri </a:t>
            </a:r>
          </a:p>
          <a:p>
            <a:pPr lvl="0" algn="just">
              <a:buFont typeface="Wingdings" pitchFamily="2" charset="2"/>
              <a:buChar char="q"/>
            </a:pPr>
            <a:r>
              <a:rPr lang="tr-TR" dirty="0" smtClean="0"/>
              <a:t>Öğrencilerin teknoloji kullanımının yararlarına inanmamaları</a:t>
            </a:r>
          </a:p>
          <a:p>
            <a:pPr algn="just"/>
            <a:endParaRPr lang="tr-TR" dirty="0"/>
          </a:p>
        </p:txBody>
      </p:sp>
    </p:spTree>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lstStyle/>
          <a:p>
            <a:pPr algn="just">
              <a:buNone/>
            </a:pPr>
            <a:r>
              <a:rPr lang="tr-TR" dirty="0" smtClean="0"/>
              <a:t>c.Dereceleme soruları: Bu tür sorular cevapların oluşturulan bir derecelendirme ölçeği üzerinde toplanmasını gerektirir.</a:t>
            </a:r>
          </a:p>
          <a:p>
            <a:pPr algn="just"/>
            <a:r>
              <a:rPr lang="tr-TR" i="1" dirty="0" smtClean="0"/>
              <a:t>Dereceleme ölçeklerinde alternatifler</a:t>
            </a:r>
            <a:endParaRPr lang="tr-TR" dirty="0" smtClean="0"/>
          </a:p>
          <a:p>
            <a:pPr algn="just">
              <a:buNone/>
            </a:pPr>
            <a:endParaRPr lang="tr-TR" dirty="0" smtClean="0"/>
          </a:p>
          <a:p>
            <a:pPr>
              <a:buNone/>
            </a:pPr>
            <a:endParaRPr lang="tr-TR" dirty="0"/>
          </a:p>
        </p:txBody>
      </p:sp>
      <p:graphicFrame>
        <p:nvGraphicFramePr>
          <p:cNvPr id="4" name="3 Tablo"/>
          <p:cNvGraphicFramePr>
            <a:graphicFrameLocks noGrp="1"/>
          </p:cNvGraphicFramePr>
          <p:nvPr/>
        </p:nvGraphicFramePr>
        <p:xfrm>
          <a:off x="1000100" y="2143116"/>
          <a:ext cx="7929620" cy="3929087"/>
        </p:xfrm>
        <a:graphic>
          <a:graphicData uri="http://schemas.openxmlformats.org/drawingml/2006/table">
            <a:tbl>
              <a:tblPr firstRow="1" bandRow="1">
                <a:tableStyleId>{5C22544A-7EE6-4342-B048-85BDC9FD1C3A}</a:tableStyleId>
              </a:tblPr>
              <a:tblGrid>
                <a:gridCol w="1585924"/>
                <a:gridCol w="1585924"/>
                <a:gridCol w="1585924"/>
                <a:gridCol w="1585924"/>
                <a:gridCol w="1585924"/>
              </a:tblGrid>
              <a:tr h="477217">
                <a:tc>
                  <a:txBody>
                    <a:bodyPr/>
                    <a:lstStyle/>
                    <a:p>
                      <a:r>
                        <a:rPr lang="tr-TR" sz="1200" dirty="0" smtClean="0"/>
                        <a:t>Kesinlikle</a:t>
                      </a:r>
                      <a:r>
                        <a:rPr lang="tr-TR" sz="1200" baseline="0" dirty="0" smtClean="0"/>
                        <a:t> katılmıyorum</a:t>
                      </a:r>
                      <a:endParaRPr lang="tr-TR" sz="1200" dirty="0"/>
                    </a:p>
                  </a:txBody>
                  <a:tcPr/>
                </a:tc>
                <a:tc>
                  <a:txBody>
                    <a:bodyPr/>
                    <a:lstStyle/>
                    <a:p>
                      <a:r>
                        <a:rPr lang="tr-TR" sz="1200" dirty="0" smtClean="0"/>
                        <a:t>Katılmıyorum</a:t>
                      </a:r>
                      <a:endParaRPr lang="tr-TR" sz="1200" dirty="0"/>
                    </a:p>
                  </a:txBody>
                  <a:tcPr/>
                </a:tc>
                <a:tc>
                  <a:txBody>
                    <a:bodyPr/>
                    <a:lstStyle/>
                    <a:p>
                      <a:r>
                        <a:rPr lang="tr-TR" sz="1200" dirty="0" smtClean="0"/>
                        <a:t>Kararsızım</a:t>
                      </a:r>
                      <a:endParaRPr lang="tr-TR" sz="1200" dirty="0"/>
                    </a:p>
                  </a:txBody>
                  <a:tcPr/>
                </a:tc>
                <a:tc>
                  <a:txBody>
                    <a:bodyPr/>
                    <a:lstStyle/>
                    <a:p>
                      <a:r>
                        <a:rPr lang="tr-TR" sz="1200" dirty="0" smtClean="0"/>
                        <a:t>Katılıyorum</a:t>
                      </a:r>
                      <a:endParaRPr lang="tr-TR" sz="1200" dirty="0"/>
                    </a:p>
                  </a:txBody>
                  <a:tcPr/>
                </a:tc>
                <a:tc>
                  <a:txBody>
                    <a:bodyPr/>
                    <a:lstStyle/>
                    <a:p>
                      <a:r>
                        <a:rPr lang="tr-TR" sz="1200" dirty="0" smtClean="0"/>
                        <a:t>Kesinlikle katılıyorum</a:t>
                      </a:r>
                      <a:endParaRPr lang="tr-TR" sz="1200" dirty="0"/>
                    </a:p>
                  </a:txBody>
                  <a:tcPr/>
                </a:tc>
              </a:tr>
              <a:tr h="668104">
                <a:tc>
                  <a:txBody>
                    <a:bodyPr/>
                    <a:lstStyle/>
                    <a:p>
                      <a:r>
                        <a:rPr lang="tr-TR" sz="1200" dirty="0" smtClean="0"/>
                        <a:t>Kesinlikle haksız</a:t>
                      </a:r>
                      <a:endParaRPr lang="tr-TR" sz="1200" dirty="0"/>
                    </a:p>
                  </a:txBody>
                  <a:tcPr/>
                </a:tc>
                <a:tc>
                  <a:txBody>
                    <a:bodyPr/>
                    <a:lstStyle/>
                    <a:p>
                      <a:r>
                        <a:rPr lang="tr-TR" sz="1200" dirty="0" smtClean="0"/>
                        <a:t>Büyük</a:t>
                      </a:r>
                      <a:r>
                        <a:rPr lang="tr-TR" sz="1200" baseline="0" dirty="0" smtClean="0"/>
                        <a:t> olasılıkla haksız</a:t>
                      </a:r>
                      <a:endParaRPr lang="tr-TR" sz="1200" dirty="0"/>
                    </a:p>
                  </a:txBody>
                  <a:tcPr/>
                </a:tc>
                <a:tc>
                  <a:txBody>
                    <a:bodyPr/>
                    <a:lstStyle/>
                    <a:p>
                      <a:r>
                        <a:rPr lang="tr-TR" sz="1200" dirty="0" smtClean="0"/>
                        <a:t>Şüpheli</a:t>
                      </a:r>
                      <a:endParaRPr lang="tr-TR" sz="1200" dirty="0"/>
                    </a:p>
                  </a:txBody>
                  <a:tcPr/>
                </a:tc>
                <a:tc>
                  <a:txBody>
                    <a:bodyPr/>
                    <a:lstStyle/>
                    <a:p>
                      <a:r>
                        <a:rPr lang="tr-TR" sz="1200" dirty="0" smtClean="0"/>
                        <a:t>Büyük olasılıkla haklı</a:t>
                      </a:r>
                      <a:endParaRPr lang="tr-TR" sz="1200" dirty="0"/>
                    </a:p>
                  </a:txBody>
                  <a:tcPr/>
                </a:tc>
                <a:tc>
                  <a:txBody>
                    <a:bodyPr/>
                    <a:lstStyle/>
                    <a:p>
                      <a:r>
                        <a:rPr lang="tr-TR" sz="1200" dirty="0" smtClean="0"/>
                        <a:t>Kesinlikle haklı</a:t>
                      </a:r>
                      <a:endParaRPr lang="tr-TR" sz="1200" dirty="0"/>
                    </a:p>
                  </a:txBody>
                  <a:tcPr/>
                </a:tc>
              </a:tr>
              <a:tr h="387076">
                <a:tc>
                  <a:txBody>
                    <a:bodyPr/>
                    <a:lstStyle/>
                    <a:p>
                      <a:r>
                        <a:rPr lang="tr-TR" sz="1200" dirty="0" smtClean="0"/>
                        <a:t>Hiç </a:t>
                      </a:r>
                      <a:endParaRPr lang="tr-TR" sz="1200" dirty="0"/>
                    </a:p>
                  </a:txBody>
                  <a:tcPr/>
                </a:tc>
                <a:tc>
                  <a:txBody>
                    <a:bodyPr/>
                    <a:lstStyle/>
                    <a:p>
                      <a:r>
                        <a:rPr lang="tr-TR" sz="1200" dirty="0" smtClean="0"/>
                        <a:t>Az</a:t>
                      </a:r>
                      <a:endParaRPr lang="tr-TR" sz="1200" dirty="0"/>
                    </a:p>
                  </a:txBody>
                  <a:tcPr/>
                </a:tc>
                <a:tc>
                  <a:txBody>
                    <a:bodyPr/>
                    <a:lstStyle/>
                    <a:p>
                      <a:r>
                        <a:rPr lang="tr-TR" sz="1200" dirty="0" smtClean="0"/>
                        <a:t>Orta</a:t>
                      </a:r>
                      <a:endParaRPr lang="tr-TR" sz="1200" dirty="0"/>
                    </a:p>
                  </a:txBody>
                  <a:tcPr/>
                </a:tc>
                <a:tc>
                  <a:txBody>
                    <a:bodyPr/>
                    <a:lstStyle/>
                    <a:p>
                      <a:r>
                        <a:rPr lang="tr-TR" sz="1200" dirty="0" smtClean="0"/>
                        <a:t>Çok</a:t>
                      </a:r>
                      <a:endParaRPr lang="tr-TR" sz="1200" dirty="0"/>
                    </a:p>
                  </a:txBody>
                  <a:tcPr/>
                </a:tc>
                <a:tc>
                  <a:txBody>
                    <a:bodyPr/>
                    <a:lstStyle/>
                    <a:p>
                      <a:r>
                        <a:rPr lang="tr-TR" sz="1200" dirty="0" smtClean="0"/>
                        <a:t>Tam</a:t>
                      </a:r>
                      <a:endParaRPr lang="tr-TR" sz="1200" dirty="0"/>
                    </a:p>
                  </a:txBody>
                  <a:tcPr/>
                </a:tc>
              </a:tr>
              <a:tr h="477217">
                <a:tc>
                  <a:txBody>
                    <a:bodyPr/>
                    <a:lstStyle/>
                    <a:p>
                      <a:r>
                        <a:rPr lang="tr-TR" sz="1200" dirty="0" smtClean="0"/>
                        <a:t>Çok düşük</a:t>
                      </a:r>
                      <a:endParaRPr lang="tr-TR" sz="1200" dirty="0"/>
                    </a:p>
                  </a:txBody>
                  <a:tcPr/>
                </a:tc>
                <a:tc>
                  <a:txBody>
                    <a:bodyPr/>
                    <a:lstStyle/>
                    <a:p>
                      <a:r>
                        <a:rPr lang="tr-TR" sz="1200" dirty="0" smtClean="0"/>
                        <a:t>Ortanın biraz altında</a:t>
                      </a:r>
                      <a:endParaRPr lang="tr-TR" sz="1200" dirty="0"/>
                    </a:p>
                  </a:txBody>
                  <a:tcPr/>
                </a:tc>
                <a:tc>
                  <a:txBody>
                    <a:bodyPr/>
                    <a:lstStyle/>
                    <a:p>
                      <a:r>
                        <a:rPr lang="tr-TR" sz="1200" dirty="0" smtClean="0"/>
                        <a:t>Orta</a:t>
                      </a:r>
                      <a:endParaRPr lang="tr-TR" sz="1200" dirty="0"/>
                    </a:p>
                  </a:txBody>
                  <a:tcPr/>
                </a:tc>
                <a:tc>
                  <a:txBody>
                    <a:bodyPr/>
                    <a:lstStyle/>
                    <a:p>
                      <a:r>
                        <a:rPr lang="tr-TR" sz="1200" dirty="0" smtClean="0"/>
                        <a:t>Ortanın</a:t>
                      </a:r>
                      <a:r>
                        <a:rPr lang="tr-TR" sz="1200" baseline="0" dirty="0" smtClean="0"/>
                        <a:t> biraz üstünde </a:t>
                      </a:r>
                      <a:endParaRPr lang="tr-TR" sz="1200" dirty="0"/>
                    </a:p>
                  </a:txBody>
                  <a:tcPr/>
                </a:tc>
                <a:tc>
                  <a:txBody>
                    <a:bodyPr/>
                    <a:lstStyle/>
                    <a:p>
                      <a:r>
                        <a:rPr lang="tr-TR" sz="1200" dirty="0" smtClean="0"/>
                        <a:t>Çok yüksek</a:t>
                      </a:r>
                      <a:endParaRPr lang="tr-TR" sz="1200" dirty="0"/>
                    </a:p>
                  </a:txBody>
                  <a:tcPr/>
                </a:tc>
              </a:tr>
              <a:tr h="668104">
                <a:tc>
                  <a:txBody>
                    <a:bodyPr/>
                    <a:lstStyle/>
                    <a:p>
                      <a:r>
                        <a:rPr lang="tr-TR" sz="1200" dirty="0" smtClean="0"/>
                        <a:t>Hiç hoşlanmıyorum</a:t>
                      </a:r>
                      <a:endParaRPr lang="tr-TR" sz="1200" dirty="0"/>
                    </a:p>
                  </a:txBody>
                  <a:tcPr/>
                </a:tc>
                <a:tc>
                  <a:txBody>
                    <a:bodyPr/>
                    <a:lstStyle/>
                    <a:p>
                      <a:r>
                        <a:rPr lang="tr-TR" sz="1200" dirty="0" smtClean="0"/>
                        <a:t>Pek hoşlanmıyorum</a:t>
                      </a:r>
                      <a:endParaRPr lang="tr-TR" sz="1200" dirty="0"/>
                    </a:p>
                  </a:txBody>
                  <a:tcPr/>
                </a:tc>
                <a:tc>
                  <a:txBody>
                    <a:bodyPr/>
                    <a:lstStyle/>
                    <a:p>
                      <a:r>
                        <a:rPr lang="tr-TR" sz="1200" dirty="0" smtClean="0"/>
                        <a:t>Kararsızım</a:t>
                      </a:r>
                      <a:endParaRPr lang="tr-TR" sz="1200" dirty="0"/>
                    </a:p>
                  </a:txBody>
                  <a:tcPr/>
                </a:tc>
                <a:tc>
                  <a:txBody>
                    <a:bodyPr/>
                    <a:lstStyle/>
                    <a:p>
                      <a:r>
                        <a:rPr lang="tr-TR" sz="1200" dirty="0" smtClean="0"/>
                        <a:t>Biraz hoşlanıyorum</a:t>
                      </a:r>
                      <a:endParaRPr lang="tr-TR" sz="1200" dirty="0"/>
                    </a:p>
                  </a:txBody>
                  <a:tcPr/>
                </a:tc>
                <a:tc>
                  <a:txBody>
                    <a:bodyPr/>
                    <a:lstStyle/>
                    <a:p>
                      <a:r>
                        <a:rPr lang="tr-TR" sz="1200" dirty="0" smtClean="0"/>
                        <a:t>Çok fazla</a:t>
                      </a:r>
                      <a:r>
                        <a:rPr lang="tr-TR" sz="1200" baseline="0" dirty="0" smtClean="0"/>
                        <a:t> hoşlanıyorum</a:t>
                      </a:r>
                      <a:endParaRPr lang="tr-TR" sz="1200" dirty="0"/>
                    </a:p>
                  </a:txBody>
                  <a:tcPr/>
                </a:tc>
              </a:tr>
              <a:tr h="387076">
                <a:tc>
                  <a:txBody>
                    <a:bodyPr/>
                    <a:lstStyle/>
                    <a:p>
                      <a:r>
                        <a:rPr lang="tr-TR" sz="1200" dirty="0" smtClean="0"/>
                        <a:t>Hiçbir</a:t>
                      </a:r>
                      <a:r>
                        <a:rPr lang="tr-TR" sz="1200" baseline="0" dirty="0" smtClean="0"/>
                        <a:t> zaman</a:t>
                      </a:r>
                      <a:endParaRPr lang="tr-TR" sz="1200" dirty="0"/>
                    </a:p>
                  </a:txBody>
                  <a:tcPr/>
                </a:tc>
                <a:tc>
                  <a:txBody>
                    <a:bodyPr/>
                    <a:lstStyle/>
                    <a:p>
                      <a:r>
                        <a:rPr lang="tr-TR" sz="1200" dirty="0" smtClean="0"/>
                        <a:t>Nadiren</a:t>
                      </a:r>
                      <a:endParaRPr lang="tr-TR" sz="1200" dirty="0"/>
                    </a:p>
                  </a:txBody>
                  <a:tcPr/>
                </a:tc>
                <a:tc>
                  <a:txBody>
                    <a:bodyPr/>
                    <a:lstStyle/>
                    <a:p>
                      <a:r>
                        <a:rPr lang="tr-TR" sz="1200" dirty="0" smtClean="0"/>
                        <a:t>Bazen</a:t>
                      </a:r>
                      <a:endParaRPr lang="tr-TR" sz="1200" dirty="0"/>
                    </a:p>
                  </a:txBody>
                  <a:tcPr/>
                </a:tc>
                <a:tc>
                  <a:txBody>
                    <a:bodyPr/>
                    <a:lstStyle/>
                    <a:p>
                      <a:r>
                        <a:rPr lang="tr-TR" sz="1200" dirty="0" smtClean="0"/>
                        <a:t>Genellikle</a:t>
                      </a:r>
                      <a:endParaRPr lang="tr-TR" sz="1200" dirty="0"/>
                    </a:p>
                  </a:txBody>
                  <a:tcPr/>
                </a:tc>
                <a:tc>
                  <a:txBody>
                    <a:bodyPr/>
                    <a:lstStyle/>
                    <a:p>
                      <a:r>
                        <a:rPr lang="tr-TR" sz="1200" dirty="0" smtClean="0"/>
                        <a:t>Her</a:t>
                      </a:r>
                      <a:r>
                        <a:rPr lang="tr-TR" sz="1200" baseline="0" dirty="0" smtClean="0"/>
                        <a:t> zaman</a:t>
                      </a:r>
                      <a:endParaRPr lang="tr-TR" sz="1200" dirty="0"/>
                    </a:p>
                  </a:txBody>
                  <a:tcPr/>
                </a:tc>
              </a:tr>
              <a:tr h="387076">
                <a:tc>
                  <a:txBody>
                    <a:bodyPr/>
                    <a:lstStyle/>
                    <a:p>
                      <a:r>
                        <a:rPr lang="tr-TR" sz="1200" dirty="0" smtClean="0"/>
                        <a:t>Çok zayıf</a:t>
                      </a:r>
                      <a:endParaRPr lang="tr-TR" sz="1200" dirty="0"/>
                    </a:p>
                  </a:txBody>
                  <a:tcPr/>
                </a:tc>
                <a:tc>
                  <a:txBody>
                    <a:bodyPr/>
                    <a:lstStyle/>
                    <a:p>
                      <a:r>
                        <a:rPr lang="tr-TR" sz="1200" dirty="0" smtClean="0"/>
                        <a:t>Zayıf</a:t>
                      </a:r>
                      <a:endParaRPr lang="tr-TR" sz="1200" dirty="0"/>
                    </a:p>
                  </a:txBody>
                  <a:tcPr/>
                </a:tc>
                <a:tc>
                  <a:txBody>
                    <a:bodyPr/>
                    <a:lstStyle/>
                    <a:p>
                      <a:r>
                        <a:rPr lang="tr-TR" sz="1200" dirty="0" smtClean="0"/>
                        <a:t>Orta</a:t>
                      </a:r>
                      <a:endParaRPr lang="tr-TR" sz="1200" dirty="0"/>
                    </a:p>
                  </a:txBody>
                  <a:tcPr/>
                </a:tc>
                <a:tc>
                  <a:txBody>
                    <a:bodyPr/>
                    <a:lstStyle/>
                    <a:p>
                      <a:r>
                        <a:rPr lang="tr-TR" sz="1200" dirty="0" smtClean="0"/>
                        <a:t>İyi</a:t>
                      </a:r>
                      <a:endParaRPr lang="tr-TR" sz="1200" dirty="0"/>
                    </a:p>
                  </a:txBody>
                  <a:tcPr/>
                </a:tc>
                <a:tc>
                  <a:txBody>
                    <a:bodyPr/>
                    <a:lstStyle/>
                    <a:p>
                      <a:r>
                        <a:rPr lang="tr-TR" sz="1200" dirty="0" smtClean="0"/>
                        <a:t>Çok iyi</a:t>
                      </a:r>
                      <a:endParaRPr lang="tr-TR" sz="1200" dirty="0"/>
                    </a:p>
                  </a:txBody>
                  <a:tcPr/>
                </a:tc>
              </a:tr>
              <a:tr h="477217">
                <a:tc>
                  <a:txBody>
                    <a:bodyPr/>
                    <a:lstStyle/>
                    <a:p>
                      <a:r>
                        <a:rPr lang="tr-TR" sz="1200" dirty="0" smtClean="0"/>
                        <a:t>Kesinlikle katılıyorum</a:t>
                      </a:r>
                      <a:endParaRPr lang="tr-TR" sz="1200" dirty="0"/>
                    </a:p>
                  </a:txBody>
                  <a:tcPr/>
                </a:tc>
                <a:tc>
                  <a:txBody>
                    <a:bodyPr/>
                    <a:lstStyle/>
                    <a:p>
                      <a:r>
                        <a:rPr lang="tr-TR" sz="1200" dirty="0" smtClean="0"/>
                        <a:t>Katılmıyorum</a:t>
                      </a:r>
                      <a:endParaRPr lang="tr-TR" sz="1200" dirty="0"/>
                    </a:p>
                  </a:txBody>
                  <a:tcPr/>
                </a:tc>
                <a:tc>
                  <a:txBody>
                    <a:bodyPr/>
                    <a:lstStyle/>
                    <a:p>
                      <a:r>
                        <a:rPr lang="tr-TR" sz="1200" dirty="0" smtClean="0"/>
                        <a:t>Katılıyorum</a:t>
                      </a:r>
                      <a:endParaRPr lang="tr-TR" sz="1200" dirty="0"/>
                    </a:p>
                  </a:txBody>
                  <a:tcPr/>
                </a:tc>
                <a:tc>
                  <a:txBody>
                    <a:bodyPr/>
                    <a:lstStyle/>
                    <a:p>
                      <a:r>
                        <a:rPr lang="tr-TR" sz="1200" dirty="0" smtClean="0"/>
                        <a:t>Kesinlikle katılmıyorum</a:t>
                      </a:r>
                      <a:endParaRPr lang="tr-TR" sz="1200" dirty="0"/>
                    </a:p>
                  </a:txBody>
                  <a:tcPr/>
                </a:tc>
                <a:tc>
                  <a:txBody>
                    <a:bodyPr/>
                    <a:lstStyle/>
                    <a:p>
                      <a:endParaRPr lang="tr-TR" sz="1200" dirty="0"/>
                    </a:p>
                  </a:txBody>
                  <a:tcPr/>
                </a:tc>
              </a:tr>
            </a:tbl>
          </a:graphicData>
        </a:graphic>
      </p:graphicFrame>
    </p:spTree>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14290"/>
            <a:ext cx="8229600" cy="5793001"/>
          </a:xfrm>
        </p:spPr>
        <p:txBody>
          <a:bodyPr>
            <a:normAutofit/>
          </a:bodyPr>
          <a:lstStyle/>
          <a:p>
            <a:pPr algn="just"/>
            <a:r>
              <a:rPr lang="tr-TR" dirty="0" smtClean="0"/>
              <a:t>Anketlerde  </a:t>
            </a:r>
            <a:r>
              <a:rPr lang="tr-TR" u="sng" dirty="0" smtClean="0"/>
              <a:t>eşleştirme</a:t>
            </a:r>
            <a:r>
              <a:rPr lang="tr-TR" dirty="0" smtClean="0"/>
              <a:t> ve </a:t>
            </a:r>
            <a:r>
              <a:rPr lang="tr-TR" u="sng" dirty="0" smtClean="0"/>
              <a:t>filtre </a:t>
            </a:r>
            <a:r>
              <a:rPr lang="tr-TR" dirty="0" smtClean="0"/>
              <a:t>sorular diye 2 farklı soru türünden daha söz edilir</a:t>
            </a:r>
          </a:p>
          <a:p>
            <a:pPr algn="just"/>
            <a:r>
              <a:rPr lang="tr-TR" b="1" dirty="0" smtClean="0"/>
              <a:t>Eşleştirme soruları:</a:t>
            </a:r>
            <a:r>
              <a:rPr lang="tr-TR" dirty="0" smtClean="0"/>
              <a:t>Sözcük-sözcük veya sözcük-cümle bağlantılarının kurulmasını gerektirir.Nadiren kullanılır.</a:t>
            </a:r>
          </a:p>
          <a:p>
            <a:pPr algn="just"/>
            <a:r>
              <a:rPr lang="tr-TR" b="1" dirty="0" smtClean="0"/>
              <a:t>Filtre soruları</a:t>
            </a:r>
            <a:r>
              <a:rPr lang="tr-TR" dirty="0" smtClean="0"/>
              <a:t> : Bireylerin verdikleri cevaba göre yönlendirilmesini gerektirir. </a:t>
            </a:r>
          </a:p>
          <a:p>
            <a:pPr algn="just">
              <a:buNone/>
            </a:pPr>
            <a:r>
              <a:rPr lang="tr-TR" u="sng" dirty="0" smtClean="0"/>
              <a:t>ÖRNEK</a:t>
            </a:r>
          </a:p>
          <a:p>
            <a:pPr algn="just">
              <a:buFont typeface="Wingdings" pitchFamily="2" charset="2"/>
              <a:buChar char="Ø"/>
            </a:pPr>
            <a:r>
              <a:rPr lang="tr-TR" dirty="0" smtClean="0"/>
              <a:t>Velilerle iletişimi bakımından öğretmenlerin performansını değerlendiriniz.</a:t>
            </a:r>
          </a:p>
          <a:p>
            <a:pPr lvl="0" algn="just"/>
            <a:r>
              <a:rPr lang="tr-TR" dirty="0" smtClean="0"/>
              <a:t>Yeterli (Lütfen 3. soruya geçiniz)</a:t>
            </a:r>
          </a:p>
          <a:p>
            <a:pPr lvl="0" algn="just"/>
            <a:r>
              <a:rPr lang="tr-TR" dirty="0" smtClean="0"/>
              <a:t>Yetersiz</a:t>
            </a:r>
          </a:p>
          <a:p>
            <a:pPr algn="just">
              <a:buNone/>
            </a:pPr>
            <a:endParaRPr lang="tr-TR" dirty="0"/>
          </a:p>
        </p:txBody>
      </p:sp>
    </p:spTree>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14290"/>
            <a:ext cx="8229600" cy="5793001"/>
          </a:xfrm>
        </p:spPr>
        <p:txBody>
          <a:bodyPr>
            <a:normAutofit fontScale="85000" lnSpcReduction="20000"/>
          </a:bodyPr>
          <a:lstStyle/>
          <a:p>
            <a:pPr algn="just">
              <a:buFont typeface="Wingdings" pitchFamily="2" charset="2"/>
              <a:buChar char="Ø"/>
            </a:pPr>
            <a:r>
              <a:rPr lang="tr-TR" dirty="0" smtClean="0"/>
              <a:t>Yukarıdaki soruya cevabınız</a:t>
            </a:r>
            <a:r>
              <a:rPr lang="tr-TR" b="1" dirty="0" smtClean="0"/>
              <a:t> yetersiz</a:t>
            </a:r>
            <a:r>
              <a:rPr lang="tr-TR" dirty="0" smtClean="0"/>
              <a:t> ise, bu yetersizliğin olası nedenlerinden </a:t>
            </a:r>
            <a:r>
              <a:rPr lang="tr-TR" b="1" dirty="0" smtClean="0"/>
              <a:t>en önemli </a:t>
            </a:r>
            <a:r>
              <a:rPr lang="tr-TR" dirty="0" smtClean="0"/>
              <a:t>gördüğünüz </a:t>
            </a:r>
            <a:r>
              <a:rPr lang="tr-TR" b="1" dirty="0" smtClean="0"/>
              <a:t>üçünü </a:t>
            </a:r>
            <a:r>
              <a:rPr lang="tr-TR" dirty="0" smtClean="0"/>
              <a:t>(1= en önemli) sıralayınız.</a:t>
            </a:r>
          </a:p>
          <a:p>
            <a:pPr lvl="0" algn="just"/>
            <a:r>
              <a:rPr lang="tr-TR" dirty="0" smtClean="0"/>
              <a:t>Öğretmenlerin iletişimi başlatma ve sürdürme konusundaki eğitim eksikliği</a:t>
            </a:r>
          </a:p>
          <a:p>
            <a:pPr lvl="0" algn="just"/>
            <a:r>
              <a:rPr lang="tr-TR" dirty="0" smtClean="0"/>
              <a:t>Öğretmenlerin yoğun çalışma saatleri</a:t>
            </a:r>
          </a:p>
          <a:p>
            <a:pPr lvl="0" algn="just"/>
            <a:r>
              <a:rPr lang="tr-TR" dirty="0" smtClean="0"/>
              <a:t>Okulda velinin de katılacağı sosyal vs. etkinlikleri yetersizliği</a:t>
            </a:r>
          </a:p>
          <a:p>
            <a:pPr lvl="0" algn="just"/>
            <a:r>
              <a:rPr lang="tr-TR" dirty="0" smtClean="0"/>
              <a:t>Velilerin bilgilendirme veya işbirliğine yönelik girişimlere ilgisizliği</a:t>
            </a:r>
          </a:p>
          <a:p>
            <a:pPr lvl="0" algn="just"/>
            <a:r>
              <a:rPr lang="tr-TR" dirty="0" smtClean="0"/>
              <a:t>Okulda görüşme için uygun fiziksel koşulların olmaması</a:t>
            </a:r>
          </a:p>
          <a:p>
            <a:pPr lvl="0" algn="just"/>
            <a:r>
              <a:rPr lang="tr-TR" dirty="0" smtClean="0"/>
              <a:t>Yöneticilerin öğretmen-veli iletişimini yeterince desteklememesi</a:t>
            </a:r>
          </a:p>
          <a:p>
            <a:pPr algn="just">
              <a:buFont typeface="Wingdings" pitchFamily="2" charset="2"/>
              <a:buChar char="q"/>
            </a:pPr>
            <a:r>
              <a:rPr lang="tr-TR" dirty="0" smtClean="0"/>
              <a:t>Anket geliştirmenin ikinci aşaması, </a:t>
            </a:r>
            <a:r>
              <a:rPr lang="tr-TR" b="1" dirty="0" smtClean="0"/>
              <a:t>Anket Taslak Formunun(ATF),</a:t>
            </a:r>
            <a:r>
              <a:rPr lang="tr-TR" dirty="0" smtClean="0"/>
              <a:t> hazırlanması ile son bulur.ATF madde havuzundan uygun soruların seçilmesiyle oluşturulur. </a:t>
            </a:r>
            <a:r>
              <a:rPr lang="tr-TR" dirty="0" err="1" smtClean="0"/>
              <a:t>ATF’da</a:t>
            </a:r>
            <a:r>
              <a:rPr lang="tr-TR" dirty="0" smtClean="0"/>
              <a:t> yer alacak soruların seçiminde, uzmanlara ve meslektaşlara başvurulabilir.</a:t>
            </a:r>
          </a:p>
          <a:p>
            <a:pPr>
              <a:buNone/>
            </a:pPr>
            <a:endParaRPr lang="tr-TR" dirty="0"/>
          </a:p>
        </p:txBody>
      </p:sp>
    </p:spTree>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1214422"/>
            <a:ext cx="8229600" cy="4792869"/>
          </a:xfrm>
        </p:spPr>
        <p:txBody>
          <a:bodyPr>
            <a:normAutofit fontScale="77500" lnSpcReduction="20000"/>
          </a:bodyPr>
          <a:lstStyle/>
          <a:p>
            <a:pPr algn="just"/>
            <a:r>
              <a:rPr lang="tr-TR" dirty="0" smtClean="0"/>
              <a:t>Bu aşamada ilk olarak “ankette yer alan maddeler, ihtiyaç duyulan olgusal veya yapısal verileri kapsamada ne derece yeterlidir? Sorusunun cevabı aranır.</a:t>
            </a:r>
          </a:p>
          <a:p>
            <a:pPr algn="just"/>
            <a:r>
              <a:rPr lang="tr-TR" dirty="0" smtClean="0"/>
              <a:t>Bu sorunun cevabı için uzmanlara başvurulur.</a:t>
            </a:r>
          </a:p>
          <a:p>
            <a:pPr algn="just"/>
            <a:r>
              <a:rPr lang="tr-TR" dirty="0" smtClean="0"/>
              <a:t>Uzman görüşü için Uzman Değerlendirme Formundan (UDF) yararlanılır. </a:t>
            </a:r>
          </a:p>
          <a:p>
            <a:pPr algn="just"/>
            <a:r>
              <a:rPr lang="tr-TR" dirty="0" err="1" smtClean="0"/>
              <a:t>UDF’da</a:t>
            </a:r>
            <a:r>
              <a:rPr lang="tr-TR" dirty="0" smtClean="0"/>
              <a:t> uzmandan beklenilen açıkça yazılır.</a:t>
            </a:r>
          </a:p>
          <a:p>
            <a:pPr algn="just"/>
            <a:r>
              <a:rPr lang="tr-TR" dirty="0" smtClean="0"/>
              <a:t>Uzmanların uyuşma noktası, %90-100 olmalıdır. %70-80 çıkarsa ,maddelerde eleştirilere göre düzeltmeler yapılabilir.</a:t>
            </a:r>
          </a:p>
          <a:p>
            <a:pPr algn="just"/>
            <a:r>
              <a:rPr lang="tr-TR" dirty="0" smtClean="0"/>
              <a:t>Analiz sonuçlarına göre maddeler, tekrar gözden geçirilir.Eleştirilen maddeler düzeltilir veya formdan çıkartılır ve bir ön uygulama formu oluşturulur.</a:t>
            </a:r>
          </a:p>
          <a:p>
            <a:pPr algn="just"/>
            <a:r>
              <a:rPr lang="tr-TR" dirty="0" smtClean="0"/>
              <a:t>Anketin kullanışlılığı için uzmanlardan sayfa yapısı, soru ve cevap seçeneklerinin sıralanışı, yazı formatı, baskı kalitesi….vs. görüş istenmesi önemlidir.</a:t>
            </a:r>
          </a:p>
          <a:p>
            <a:endParaRPr lang="tr-TR" dirty="0"/>
          </a:p>
        </p:txBody>
      </p:sp>
      <p:sp>
        <p:nvSpPr>
          <p:cNvPr id="3" name="2 Başlık"/>
          <p:cNvSpPr>
            <a:spLocks noGrp="1"/>
          </p:cNvSpPr>
          <p:nvPr>
            <p:ph type="title"/>
          </p:nvPr>
        </p:nvSpPr>
        <p:spPr>
          <a:xfrm>
            <a:off x="457200" y="274638"/>
            <a:ext cx="8229600" cy="1143000"/>
          </a:xfrm>
        </p:spPr>
        <p:txBody>
          <a:bodyPr>
            <a:noAutofit/>
          </a:bodyPr>
          <a:lstStyle/>
          <a:p>
            <a:pPr algn="ctr"/>
            <a:r>
              <a:rPr lang="tr-TR" sz="2800" dirty="0" smtClean="0"/>
              <a:t>UZMAN GÖRÜŞÜ ALMA VE ÖN UYGULAMA FORMUNU OLUŞTURMA</a:t>
            </a:r>
            <a:br>
              <a:rPr lang="tr-TR" sz="2800" dirty="0" smtClean="0"/>
            </a:br>
            <a:endParaRPr lang="tr-TR" sz="2800" dirty="0"/>
          </a:p>
        </p:txBody>
      </p:sp>
    </p:spTree>
  </p:cSld>
  <p:clrMapOvr>
    <a:masterClrMapping/>
  </p:clrMapOvr>
  <p:transition>
    <p:wedg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fontScale="92500" lnSpcReduction="10000"/>
          </a:bodyPr>
          <a:lstStyle/>
          <a:p>
            <a:pPr algn="just">
              <a:buFont typeface="Wingdings" pitchFamily="2" charset="2"/>
              <a:buChar char="Ø"/>
            </a:pPr>
            <a:r>
              <a:rPr lang="tr-TR" dirty="0" smtClean="0"/>
              <a:t>Ön uygulaması yapılacak anketin üç temel bileşeni vardır.</a:t>
            </a:r>
          </a:p>
          <a:p>
            <a:pPr algn="just"/>
            <a:r>
              <a:rPr lang="tr-TR" b="1" dirty="0" smtClean="0"/>
              <a:t>-Kapak sayfası ve sunuş yazısı(mektubu):</a:t>
            </a:r>
            <a:endParaRPr lang="tr-TR" dirty="0" smtClean="0"/>
          </a:p>
          <a:p>
            <a:pPr algn="just"/>
            <a:r>
              <a:rPr lang="tr-TR" dirty="0" smtClean="0"/>
              <a:t>Kapak sayfasında anketi uygulayan kişinin kimlik bilgileri,iletişim adresi bulunur.</a:t>
            </a:r>
          </a:p>
          <a:p>
            <a:pPr algn="just"/>
            <a:r>
              <a:rPr lang="tr-TR" dirty="0" smtClean="0"/>
              <a:t>Sunuş yazısında ise ;çalışmanın amacına, anketin bölümlerine, gizliliğe, teşekkür ifadelerine, araştırmacının ismine ve iletişim bilgilerine…vs. yer verilir.</a:t>
            </a:r>
          </a:p>
          <a:p>
            <a:pPr algn="just"/>
            <a:r>
              <a:rPr lang="tr-TR" dirty="0" smtClean="0"/>
              <a:t>-</a:t>
            </a:r>
            <a:r>
              <a:rPr lang="tr-TR" b="1" dirty="0" smtClean="0"/>
              <a:t>Anket cevaplama yönergesi       :</a:t>
            </a:r>
            <a:endParaRPr lang="tr-TR" dirty="0" smtClean="0"/>
          </a:p>
          <a:p>
            <a:pPr algn="just"/>
            <a:r>
              <a:rPr lang="tr-TR" dirty="0" smtClean="0"/>
              <a:t>Yönergede anket sorularının cevaplandırılmasına ilişkin, kuralları içeren bilgilere yer verilir.</a:t>
            </a:r>
          </a:p>
          <a:p>
            <a:pPr algn="just"/>
            <a:r>
              <a:rPr lang="tr-TR" dirty="0" smtClean="0"/>
              <a:t>Yönerge ayrı bir sayfada veya anket birden fazla bölümde oluşuyorsa, her bölümün altında açıklamalara yer verilebilir.</a:t>
            </a:r>
          </a:p>
          <a:p>
            <a:pPr algn="just"/>
            <a:endParaRPr lang="tr-TR"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285728"/>
            <a:ext cx="7739034" cy="614366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just"/>
            <a:r>
              <a:rPr lang="tr-TR" dirty="0"/>
              <a:t>Sonuç olarak, ölçme birey ya da nesnelerin niteliklerinin uygun araçlar kullanılarak gözlenip, gözlem sonuçlarının sembollerle ifade edilmesi olarak tanımlanabilir.</a:t>
            </a:r>
          </a:p>
          <a:p>
            <a:pPr algn="just"/>
            <a:endParaRPr lang="tr-TR" dirty="0"/>
          </a:p>
          <a:p>
            <a:pPr algn="just"/>
            <a:endParaRPr lang="tr-TR" dirty="0"/>
          </a:p>
          <a:p>
            <a:pPr>
              <a:buNone/>
            </a:pPr>
            <a:endParaRPr lang="tr-TR" dirty="0"/>
          </a:p>
          <a:p>
            <a:pPr>
              <a:buNone/>
            </a:pPr>
            <a:endParaRPr lang="tr-TR" dirty="0"/>
          </a:p>
          <a:p>
            <a:r>
              <a:rPr lang="tr-TR" sz="1800" dirty="0"/>
              <a:t>Boy uzunluğu    Metreyle ölçüm alma    Ali’nin boyu 168 cm.</a:t>
            </a:r>
          </a:p>
          <a:p>
            <a:r>
              <a:rPr lang="tr-TR" sz="1800" dirty="0"/>
              <a:t>Kimya bilgisi     Sınav yapma       Ali 90 puan aldı.</a:t>
            </a:r>
          </a:p>
          <a:p>
            <a:r>
              <a:rPr lang="tr-TR" sz="1800" dirty="0"/>
              <a:t>Cinsiyet       Gruplama        10 erkek , 10 kız</a:t>
            </a:r>
          </a:p>
        </p:txBody>
      </p:sp>
      <p:sp>
        <p:nvSpPr>
          <p:cNvPr id="4" name="3 Dikdörtgen"/>
          <p:cNvSpPr/>
          <p:nvPr/>
        </p:nvSpPr>
        <p:spPr>
          <a:xfrm>
            <a:off x="214282" y="2285992"/>
            <a:ext cx="1643074" cy="107157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a:t>Nesnelerin,</a:t>
            </a:r>
          </a:p>
          <a:p>
            <a:pPr algn="ctr"/>
            <a:r>
              <a:rPr lang="tr-TR" dirty="0"/>
              <a:t>olayların özellikleri</a:t>
            </a:r>
          </a:p>
        </p:txBody>
      </p:sp>
      <p:cxnSp>
        <p:nvCxnSpPr>
          <p:cNvPr id="6" name="5 Düz Ok Bağlayıcısı"/>
          <p:cNvCxnSpPr/>
          <p:nvPr/>
        </p:nvCxnSpPr>
        <p:spPr>
          <a:xfrm>
            <a:off x="1857356" y="2857496"/>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6 Oval"/>
          <p:cNvSpPr/>
          <p:nvPr/>
        </p:nvSpPr>
        <p:spPr>
          <a:xfrm>
            <a:off x="2214546" y="2285992"/>
            <a:ext cx="1357322" cy="100013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a:t>Gözlem</a:t>
            </a:r>
          </a:p>
        </p:txBody>
      </p:sp>
      <p:cxnSp>
        <p:nvCxnSpPr>
          <p:cNvPr id="9" name="8 Düz Ok Bağlayıcısı"/>
          <p:cNvCxnSpPr/>
          <p:nvPr/>
        </p:nvCxnSpPr>
        <p:spPr>
          <a:xfrm>
            <a:off x="3571868" y="278605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10 Dikdörtgen"/>
          <p:cNvSpPr/>
          <p:nvPr/>
        </p:nvSpPr>
        <p:spPr>
          <a:xfrm>
            <a:off x="4000496" y="2285992"/>
            <a:ext cx="1500198"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a:t>Sayı Ya Da Sembolle ifade(ölçüm)</a:t>
            </a:r>
          </a:p>
        </p:txBody>
      </p:sp>
      <p:cxnSp>
        <p:nvCxnSpPr>
          <p:cNvPr id="15" name="14 Düz Ok Bağlayıcısı"/>
          <p:cNvCxnSpPr/>
          <p:nvPr/>
        </p:nvCxnSpPr>
        <p:spPr>
          <a:xfrm>
            <a:off x="5572132" y="2857496"/>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Dikdörtgen"/>
          <p:cNvSpPr/>
          <p:nvPr/>
        </p:nvSpPr>
        <p:spPr>
          <a:xfrm>
            <a:off x="6072198" y="2285992"/>
            <a:ext cx="1500198"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a:t>Ölçme</a:t>
            </a:r>
          </a:p>
        </p:txBody>
      </p:sp>
      <p:cxnSp>
        <p:nvCxnSpPr>
          <p:cNvPr id="18" name="17 Düz Ok Bağlayıcısı"/>
          <p:cNvCxnSpPr/>
          <p:nvPr/>
        </p:nvCxnSpPr>
        <p:spPr>
          <a:xfrm>
            <a:off x="1714480" y="400050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Düz Ok Bağlayıcısı"/>
          <p:cNvCxnSpPr/>
          <p:nvPr/>
        </p:nvCxnSpPr>
        <p:spPr>
          <a:xfrm>
            <a:off x="4143372" y="407194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Düz Ok Bağlayıcısı"/>
          <p:cNvCxnSpPr/>
          <p:nvPr/>
        </p:nvCxnSpPr>
        <p:spPr>
          <a:xfrm>
            <a:off x="1714480" y="4429132"/>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Düz Ok Bağlayıcısı"/>
          <p:cNvCxnSpPr/>
          <p:nvPr/>
        </p:nvCxnSpPr>
        <p:spPr>
          <a:xfrm>
            <a:off x="3357554" y="442913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Düz Ok Bağlayıcısı"/>
          <p:cNvCxnSpPr/>
          <p:nvPr/>
        </p:nvCxnSpPr>
        <p:spPr>
          <a:xfrm>
            <a:off x="1285852" y="478632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Düz Ok Bağlayıcısı"/>
          <p:cNvCxnSpPr/>
          <p:nvPr/>
        </p:nvCxnSpPr>
        <p:spPr>
          <a:xfrm>
            <a:off x="2786050" y="478632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normAutofit fontScale="92500" lnSpcReduction="10000"/>
          </a:bodyPr>
          <a:lstStyle/>
          <a:p>
            <a:pPr algn="just">
              <a:buFont typeface="Wingdings" pitchFamily="2" charset="2"/>
              <a:buChar char="Ø"/>
            </a:pPr>
            <a:r>
              <a:rPr lang="tr-TR" dirty="0" smtClean="0"/>
              <a:t>-</a:t>
            </a:r>
            <a:r>
              <a:rPr lang="tr-TR" b="1" dirty="0" smtClean="0"/>
              <a:t>Anket soruları                            :</a:t>
            </a:r>
            <a:endParaRPr lang="tr-TR" dirty="0" smtClean="0"/>
          </a:p>
          <a:p>
            <a:pPr algn="just"/>
            <a:r>
              <a:rPr lang="tr-TR" dirty="0" smtClean="0"/>
              <a:t>Sorular katılımcıyı cevaplandırmaya </a:t>
            </a:r>
            <a:r>
              <a:rPr lang="tr-TR" dirty="0" err="1" smtClean="0"/>
              <a:t>güdüleyecek</a:t>
            </a:r>
            <a:r>
              <a:rPr lang="tr-TR" dirty="0" smtClean="0"/>
              <a:t> bir düzende sunulmalıdır.</a:t>
            </a:r>
          </a:p>
          <a:p>
            <a:pPr algn="just"/>
            <a:r>
              <a:rPr lang="tr-TR" dirty="0" smtClean="0"/>
              <a:t>Kolay cevaplanabilen, daha az yorumlama gücü gerektiren, basit ve problemle doğrudan ilgili sorularla başlanması önerilir.</a:t>
            </a:r>
          </a:p>
          <a:p>
            <a:pPr algn="just"/>
            <a:r>
              <a:rPr lang="tr-TR" dirty="0" smtClean="0"/>
              <a:t>Tutum,  iş doyumu…vs. ölçen anketlerde sorular yansız bir şekilde sıralanmalıdır.</a:t>
            </a:r>
          </a:p>
          <a:p>
            <a:pPr algn="just"/>
            <a:r>
              <a:rPr lang="tr-TR" dirty="0" smtClean="0"/>
              <a:t>Olumlu olumsuz sorular karışık sıralanabilir.</a:t>
            </a:r>
          </a:p>
          <a:p>
            <a:pPr algn="just"/>
            <a:r>
              <a:rPr lang="tr-TR" dirty="0" smtClean="0"/>
              <a:t>Soruların sıralanmasında uzman desteği alınılabilir.</a:t>
            </a:r>
          </a:p>
          <a:p>
            <a:pPr algn="just"/>
            <a:r>
              <a:rPr lang="tr-TR" dirty="0" smtClean="0"/>
              <a:t>Anketlerde bazen eklere de yer verilebilir.</a:t>
            </a:r>
          </a:p>
          <a:p>
            <a:pPr algn="just">
              <a:buFont typeface="Wingdings" pitchFamily="2" charset="2"/>
              <a:buChar char="q"/>
            </a:pPr>
            <a:r>
              <a:rPr lang="tr-TR" dirty="0" smtClean="0"/>
              <a:t>Örneğin anket uygulama iznini gösteren belgenin bir örneği ek olarak verilebilir.</a:t>
            </a:r>
          </a:p>
          <a:p>
            <a:pPr algn="just">
              <a:buNone/>
            </a:pPr>
            <a:r>
              <a:rPr lang="tr-TR" dirty="0" smtClean="0"/>
              <a:t> </a:t>
            </a:r>
          </a:p>
          <a:p>
            <a:pPr algn="just"/>
            <a:endParaRPr lang="tr-TR" dirty="0"/>
          </a:p>
        </p:txBody>
      </p: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p:txBody>
          <a:bodyPr>
            <a:normAutofit fontScale="77500" lnSpcReduction="20000"/>
          </a:bodyPr>
          <a:lstStyle/>
          <a:p>
            <a:pPr algn="just"/>
            <a:r>
              <a:rPr lang="tr-TR" dirty="0" smtClean="0"/>
              <a:t>Ön uygulama anketin geçerlik güvenirliğinin gözleme dayalı verilerle sorgulandığı bir aşamadır.</a:t>
            </a:r>
          </a:p>
          <a:p>
            <a:pPr>
              <a:buFont typeface="Wingdings" pitchFamily="2" charset="2"/>
              <a:buChar char="q"/>
            </a:pPr>
            <a:r>
              <a:rPr lang="tr-TR" dirty="0" smtClean="0"/>
              <a:t> İki ayrı başlıkta incelenebilir:</a:t>
            </a:r>
          </a:p>
          <a:p>
            <a:pPr marL="624078" indent="-514350">
              <a:buFont typeface="+mj-lt"/>
              <a:buAutoNum type="arabicPeriod"/>
            </a:pPr>
            <a:r>
              <a:rPr lang="tr-TR" b="1" dirty="0" smtClean="0"/>
              <a:t>Soruların farklı özellikleri ölçmesi </a:t>
            </a:r>
          </a:p>
          <a:p>
            <a:pPr marL="624078" indent="-514350"/>
            <a:r>
              <a:rPr lang="tr-TR" dirty="0" smtClean="0"/>
              <a:t>Ankette yer alan sorular, farklı bir konudaki görüşleri, davranışları, bilgileri ölçüyor veya bireyin kişisel özelliklerini ölçmeyi amaçlıyorsa , soruların tek olarak anlaşılırlığı, cevaplanabilirliği ve güvenilirliği incelenir.</a:t>
            </a:r>
          </a:p>
          <a:p>
            <a:pPr algn="just"/>
            <a:r>
              <a:rPr lang="tr-TR" dirty="0" smtClean="0"/>
              <a:t>   Cevaplanmayan soru varsa,soru incelenmeli,düzeltilmeli veya şıklar  çoğaltılmalıdır.Düzeltilemiyorsa anketten çıkartılmalıdır.</a:t>
            </a:r>
          </a:p>
          <a:p>
            <a:pPr algn="just"/>
            <a:r>
              <a:rPr lang="tr-TR" dirty="0" smtClean="0"/>
              <a:t>    Araştırmacının 30 dakika olarak belirlediği cevaplama süresi 60 dakika çıkıyorsa maddelerde azaltma yoluna gidilebilir.       </a:t>
            </a:r>
            <a:endParaRPr lang="tr-TR" dirty="0"/>
          </a:p>
        </p:txBody>
      </p:sp>
      <p:sp>
        <p:nvSpPr>
          <p:cNvPr id="3" name="2 Başlık"/>
          <p:cNvSpPr>
            <a:spLocks noGrp="1"/>
          </p:cNvSpPr>
          <p:nvPr>
            <p:ph type="title"/>
          </p:nvPr>
        </p:nvSpPr>
        <p:spPr/>
        <p:txBody>
          <a:bodyPr>
            <a:noAutofit/>
          </a:bodyPr>
          <a:lstStyle/>
          <a:p>
            <a:pPr algn="ctr"/>
            <a:r>
              <a:rPr lang="tr-TR" sz="2800" dirty="0" smtClean="0"/>
              <a:t>ÖN UYGULAMA ,  ANALİZLER  VE  ANKETE  SON  ŞEKLİNİ  VERME</a:t>
            </a:r>
            <a:br>
              <a:rPr lang="tr-TR" sz="2800" dirty="0" smtClean="0"/>
            </a:br>
            <a:endParaRPr lang="tr-TR" sz="2800" dirty="0"/>
          </a:p>
        </p:txBody>
      </p:sp>
    </p:spTree>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normAutofit fontScale="92500" lnSpcReduction="20000"/>
          </a:bodyPr>
          <a:lstStyle/>
          <a:p>
            <a:pPr marL="624078" indent="-514350">
              <a:buFont typeface="+mj-lt"/>
              <a:buAutoNum type="arabicPeriod" startAt="2"/>
            </a:pPr>
            <a:r>
              <a:rPr lang="tr-TR" b="1" dirty="0" smtClean="0"/>
              <a:t>Soruların aynı özelliği ölçmesi  </a:t>
            </a:r>
          </a:p>
          <a:p>
            <a:pPr algn="just"/>
            <a:r>
              <a:rPr lang="tr-TR" dirty="0" smtClean="0"/>
              <a:t>Anketteki soruların tamamı veya bazıları bireylerin belli bir konuya ilişkin tutumlarını, algılarını, yeteneklerini ...vs. saptamaya yönelik olabilir.</a:t>
            </a:r>
          </a:p>
          <a:p>
            <a:pPr algn="just"/>
            <a:r>
              <a:rPr lang="tr-TR" dirty="0" smtClean="0"/>
              <a:t>Bu tür sorulardan oluşan bir anketten elde edilen puanların geçerliğinin ve güvenilirliğinin çeşitli istatistiksel teknikler kullanılarak incelenmesi gerekmektedir. </a:t>
            </a:r>
          </a:p>
          <a:p>
            <a:pPr algn="just"/>
            <a:r>
              <a:rPr lang="tr-TR" dirty="0" smtClean="0"/>
              <a:t>Büyük grupta yapılacak ön uygulama öncesinde, soruların anlaşılırlığını, cevaplama süresini ve genel olarak uygulama tarzını değerlendirmek amacıyla, küçük bir grup üzerinde uygulama yapılması yararlı olacaktır.</a:t>
            </a:r>
          </a:p>
          <a:p>
            <a:pPr algn="just"/>
            <a:r>
              <a:rPr lang="tr-TR" dirty="0" smtClean="0"/>
              <a:t>Bu uygulama araştırmacıya formda son düzeltmeleri yapma fırsatı verecektir.</a:t>
            </a:r>
          </a:p>
          <a:p>
            <a:pPr>
              <a:buNone/>
            </a:pPr>
            <a:r>
              <a:rPr lang="tr-TR" dirty="0" smtClean="0"/>
              <a:t> </a:t>
            </a:r>
          </a:p>
          <a:p>
            <a:pPr>
              <a:buNone/>
            </a:pPr>
            <a:endParaRPr lang="tr-TR" dirty="0"/>
          </a:p>
        </p:txBody>
      </p:sp>
    </p:spTree>
  </p:cSld>
  <p:clrMapOvr>
    <a:masterClrMapping/>
  </p:clrMapOvr>
  <p:transition>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857232"/>
            <a:ext cx="8229600" cy="5150059"/>
          </a:xfrm>
        </p:spPr>
        <p:txBody>
          <a:bodyPr>
            <a:normAutofit fontScale="85000" lnSpcReduction="10000"/>
          </a:bodyPr>
          <a:lstStyle/>
          <a:p>
            <a:r>
              <a:rPr lang="tr-TR" dirty="0" smtClean="0"/>
              <a:t>Anket uygulama biçimi dörde ayrılır:</a:t>
            </a:r>
          </a:p>
          <a:p>
            <a:pPr marL="624078" indent="-514350">
              <a:buFont typeface="+mj-lt"/>
              <a:buAutoNum type="arabicPeriod"/>
            </a:pPr>
            <a:r>
              <a:rPr lang="tr-TR" b="1" u="sng" dirty="0" smtClean="0"/>
              <a:t>Yüz yüze görüşme </a:t>
            </a:r>
            <a:r>
              <a:rPr lang="tr-TR" b="1" dirty="0" smtClean="0"/>
              <a:t>:</a:t>
            </a:r>
            <a:r>
              <a:rPr lang="tr-TR" dirty="0" smtClean="0"/>
              <a:t>Anketlerin cevaplayıcılarla karşılıklı etkileşim içinde uygulanmasıdır.</a:t>
            </a:r>
          </a:p>
          <a:p>
            <a:pPr algn="just"/>
            <a:r>
              <a:rPr lang="tr-TR" dirty="0" smtClean="0"/>
              <a:t>Yüz yüze görüşme araştırmacının uygulamaya ilişkin kontrolünü artırır; zaman ve maliyet açısından önemli tasarruflar sağlar.</a:t>
            </a:r>
          </a:p>
          <a:p>
            <a:pPr algn="just"/>
            <a:r>
              <a:rPr lang="tr-TR" dirty="0" smtClean="0"/>
              <a:t>Görüşmeyi yapan kişi kendini tanıtır, araştırmanın amacını, görüşülen kişinin neden/nasıl seçildiği, tahmini uygulama süresini açıklar ve görüşmenin kabul edilmesini bekler.</a:t>
            </a:r>
          </a:p>
          <a:p>
            <a:pPr algn="just"/>
            <a:r>
              <a:rPr lang="tr-TR" dirty="0" smtClean="0"/>
              <a:t>Yüz yüze görüşme bireysel ve grup olarak yapılabilir. Bireysel uygulama için anketörlere ihtiyaç duyulabilir.</a:t>
            </a:r>
          </a:p>
          <a:p>
            <a:pPr algn="just"/>
            <a:r>
              <a:rPr lang="tr-TR" dirty="0" smtClean="0"/>
              <a:t>Anket uygulayıcının süreçte tarafsız kalması cevapların güvenilirliği açısından önemli bir sorundur.</a:t>
            </a:r>
          </a:p>
          <a:p>
            <a:endParaRPr lang="tr-TR" dirty="0" smtClean="0"/>
          </a:p>
          <a:p>
            <a:endParaRPr lang="tr-TR" dirty="0"/>
          </a:p>
        </p:txBody>
      </p:sp>
      <p:sp>
        <p:nvSpPr>
          <p:cNvPr id="3" name="2 Başlık"/>
          <p:cNvSpPr>
            <a:spLocks noGrp="1"/>
          </p:cNvSpPr>
          <p:nvPr>
            <p:ph type="title"/>
          </p:nvPr>
        </p:nvSpPr>
        <p:spPr>
          <a:xfrm>
            <a:off x="457200" y="274638"/>
            <a:ext cx="8229600" cy="654032"/>
          </a:xfrm>
        </p:spPr>
        <p:txBody>
          <a:bodyPr>
            <a:normAutofit fontScale="90000"/>
          </a:bodyPr>
          <a:lstStyle/>
          <a:p>
            <a:pPr algn="ctr"/>
            <a:r>
              <a:rPr lang="tr-TR" dirty="0" smtClean="0"/>
              <a:t>ANKET UYGULAMA BİÇİMİ</a:t>
            </a:r>
            <a:endParaRPr lang="tr-TR" dirty="0"/>
          </a:p>
        </p:txBody>
      </p:sp>
    </p:spTree>
  </p:cSld>
  <p:clrMapOvr>
    <a:masterClrMapping/>
  </p:clrMapOvr>
  <p:transition>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normAutofit fontScale="92500"/>
          </a:bodyPr>
          <a:lstStyle/>
          <a:p>
            <a:pPr marL="624078" indent="-514350" algn="just">
              <a:buFont typeface="+mj-lt"/>
              <a:buAutoNum type="arabicPeriod" startAt="2"/>
            </a:pPr>
            <a:r>
              <a:rPr lang="tr-TR" b="1" u="sng" dirty="0" smtClean="0"/>
              <a:t>Posta ile görüşme :</a:t>
            </a:r>
          </a:p>
          <a:p>
            <a:pPr marL="624078" indent="-514350" algn="just"/>
            <a:r>
              <a:rPr lang="tr-TR" dirty="0" smtClean="0"/>
              <a:t>En büyük avantajı, daha geniş alanlarda ve gruplarda uygulama olanağının bulunması ve böylece sonuçların genellenebilirliğinin artmasıdır. </a:t>
            </a:r>
          </a:p>
          <a:p>
            <a:pPr algn="just"/>
            <a:r>
              <a:rPr lang="tr-TR" dirty="0" smtClean="0"/>
              <a:t>Dezavantajı kontrol güçlüğüdür.</a:t>
            </a:r>
          </a:p>
          <a:p>
            <a:pPr algn="just"/>
            <a:r>
              <a:rPr lang="tr-TR" dirty="0" smtClean="0"/>
              <a:t>Örneğin: anket farklı zamanlarda doldurulabilir, soru sıralamasına uymayıp rastgele cevaplama yapılabilir, hatta anket ilgili kişiler tarafından değil de farklı biri tarafından doldurulabilir. Buda önemli bir güvenirlik sorunu yaratabilir.</a:t>
            </a:r>
          </a:p>
          <a:p>
            <a:pPr algn="just"/>
            <a:r>
              <a:rPr lang="tr-TR" dirty="0" smtClean="0"/>
              <a:t>Posta uygulaması için hazırlanan sunuş yazısında, anketin istenilen adrese en son ulaştırma tarihi yazılmalıdır.</a:t>
            </a:r>
          </a:p>
          <a:p>
            <a:pPr algn="just"/>
            <a:endParaRPr lang="tr-TR" dirty="0"/>
          </a:p>
        </p:txBody>
      </p:sp>
    </p:spTree>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285728"/>
            <a:ext cx="8229600" cy="5721563"/>
          </a:xfrm>
        </p:spPr>
        <p:txBody>
          <a:bodyPr/>
          <a:lstStyle/>
          <a:p>
            <a:pPr marL="624078" indent="-514350">
              <a:buFont typeface="+mj-lt"/>
              <a:buAutoNum type="arabicPeriod" startAt="3"/>
            </a:pPr>
            <a:r>
              <a:rPr lang="tr-TR" b="1" u="sng" dirty="0" smtClean="0"/>
              <a:t>Telefonla görüşme ;</a:t>
            </a:r>
          </a:p>
          <a:p>
            <a:pPr marL="624078" indent="-514350">
              <a:buNone/>
            </a:pPr>
            <a:endParaRPr lang="tr-TR" b="1" u="sng" dirty="0" smtClean="0"/>
          </a:p>
          <a:p>
            <a:pPr algn="just"/>
            <a:r>
              <a:rPr lang="tr-TR" dirty="0" smtClean="0"/>
              <a:t>Yüz yüze görüşmeye benzer. Anketör katılımcı ile bire bir iletişime geçer.</a:t>
            </a:r>
          </a:p>
          <a:p>
            <a:pPr algn="just"/>
            <a:r>
              <a:rPr lang="tr-TR" dirty="0" smtClean="0"/>
              <a:t>Cevaplar kaydedilip daha sonra işaretlenebilir veya anında anket üzerine not edilebilir.</a:t>
            </a:r>
          </a:p>
          <a:p>
            <a:pPr algn="just"/>
            <a:r>
              <a:rPr lang="tr-TR" dirty="0" smtClean="0"/>
              <a:t>Telefonla görüşme cevaplama oranını artırır; ancak uygulamada cevap vermeyenlerle,  cevap verenlerin birbirlerinden önemli ölçüde farklı olabileceği dikkate alınmalıdır.</a:t>
            </a:r>
          </a:p>
          <a:p>
            <a:pPr algn="just">
              <a:buNone/>
            </a:pPr>
            <a:r>
              <a:rPr lang="tr-TR" dirty="0" smtClean="0"/>
              <a:t> </a:t>
            </a:r>
          </a:p>
          <a:p>
            <a:endParaRPr lang="tr-TR" dirty="0"/>
          </a:p>
        </p:txBody>
      </p:sp>
    </p:spTree>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İçerik Yer Tutucusu"/>
          <p:cNvSpPr>
            <a:spLocks noGrp="1"/>
          </p:cNvSpPr>
          <p:nvPr>
            <p:ph idx="1"/>
          </p:nvPr>
        </p:nvSpPr>
        <p:spPr>
          <a:xfrm>
            <a:off x="457200" y="357166"/>
            <a:ext cx="8229600" cy="5650125"/>
          </a:xfrm>
        </p:spPr>
        <p:txBody>
          <a:bodyPr>
            <a:normAutofit lnSpcReduction="10000"/>
          </a:bodyPr>
          <a:lstStyle/>
          <a:p>
            <a:pPr marL="624078" indent="-514350">
              <a:buFont typeface="+mj-lt"/>
              <a:buAutoNum type="arabicPeriod" startAt="4"/>
            </a:pPr>
            <a:r>
              <a:rPr lang="tr-TR" b="1" dirty="0" smtClean="0"/>
              <a:t>Bilgisayarla görüşme :</a:t>
            </a:r>
          </a:p>
          <a:p>
            <a:pPr marL="624078" indent="-514350">
              <a:buNone/>
            </a:pPr>
            <a:endParaRPr lang="tr-TR" b="1" dirty="0" smtClean="0"/>
          </a:p>
          <a:p>
            <a:pPr algn="just"/>
            <a:r>
              <a:rPr lang="tr-TR" dirty="0" smtClean="0"/>
              <a:t>Son yıllarda kullanılmaya başlanılan bir yöntemdir.</a:t>
            </a:r>
          </a:p>
          <a:p>
            <a:pPr algn="just"/>
            <a:r>
              <a:rPr lang="tr-TR" dirty="0" smtClean="0"/>
              <a:t>Çok büyük bir kesime hızlı bir şekilde uygulama olanağı sunar ve maliyeti de çok düşüktür.</a:t>
            </a:r>
          </a:p>
          <a:p>
            <a:pPr algn="just"/>
            <a:r>
              <a:rPr lang="tr-TR" dirty="0" smtClean="0"/>
              <a:t>Katılımcıyı cevaplamaya yeterince güdülemedeki güçlük </a:t>
            </a:r>
            <a:r>
              <a:rPr lang="tr-TR" b="1" dirty="0" smtClean="0"/>
              <a:t> </a:t>
            </a:r>
            <a:r>
              <a:rPr lang="tr-TR" dirty="0" smtClean="0"/>
              <a:t>ve uygulamanın sadece bu teknolojiye ve kültüre sahip kişilerle gerçekleştirilebilir olması, en önemli sınırlılıklarıdır.     </a:t>
            </a:r>
          </a:p>
          <a:p>
            <a:pPr>
              <a:buNone/>
            </a:pPr>
            <a:r>
              <a:rPr lang="tr-TR" dirty="0" smtClean="0"/>
              <a:t> </a:t>
            </a:r>
          </a:p>
          <a:p>
            <a:pPr>
              <a:buNone/>
            </a:pPr>
            <a:r>
              <a:rPr lang="tr-TR" dirty="0" smtClean="0"/>
              <a:t> </a:t>
            </a:r>
          </a:p>
          <a:p>
            <a:endParaRPr lang="tr-TR" dirty="0"/>
          </a:p>
        </p:txBody>
      </p:sp>
    </p:spTree>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928662" y="428604"/>
            <a:ext cx="1928826" cy="1143008"/>
          </a:xfrm>
          <a:prstGeom prst="rect">
            <a:avLst/>
          </a:prstGeom>
          <a:noFill/>
          <a:ln w="9525">
            <a:noFill/>
            <a:miter lim="800000"/>
            <a:headEnd/>
            <a:tailEnd/>
          </a:ln>
          <a:effectLst/>
        </p:spPr>
      </p:pic>
      <p:sp>
        <p:nvSpPr>
          <p:cNvPr id="5" name="4 Dikdörtgen"/>
          <p:cNvSpPr/>
          <p:nvPr/>
        </p:nvSpPr>
        <p:spPr>
          <a:xfrm>
            <a:off x="1142976" y="2214554"/>
            <a:ext cx="6929486" cy="22145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sz="3200" dirty="0" smtClean="0"/>
              <a:t>BİZİ DİNLEDİĞİNİZ İÇİN TEŞEKKÜRLER</a:t>
            </a:r>
          </a:p>
          <a:p>
            <a:pPr algn="ctr"/>
            <a:r>
              <a:rPr lang="tr-TR" sz="3200" dirty="0" smtClean="0"/>
              <a:t>SELİN ÜSTÜNER </a:t>
            </a:r>
          </a:p>
          <a:p>
            <a:pPr algn="ctr"/>
            <a:r>
              <a:rPr lang="tr-TR" sz="3200" dirty="0" smtClean="0"/>
              <a:t>ÖZLEM ÇUBUKÇU</a:t>
            </a:r>
            <a:endParaRPr lang="tr-TR" sz="3200"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7239000" cy="5715040"/>
          </a:xfrm>
        </p:spPr>
        <p:txBody>
          <a:bodyPr>
            <a:normAutofit/>
          </a:bodyPr>
          <a:lstStyle/>
          <a:p>
            <a:pPr algn="just"/>
            <a:r>
              <a:rPr lang="tr-TR" u="sng" dirty="0">
                <a:effectLst>
                  <a:outerShdw blurRad="38100" dist="38100" dir="2700000" algn="tl">
                    <a:srgbClr val="000000">
                      <a:alpha val="43137"/>
                    </a:srgbClr>
                  </a:outerShdw>
                </a:effectLst>
              </a:rPr>
              <a:t>Ölçme İşleminin Aşamaları:</a:t>
            </a:r>
          </a:p>
          <a:p>
            <a:pPr algn="just">
              <a:buFont typeface="Wingdings" pitchFamily="2" charset="2"/>
              <a:buChar char="ü"/>
            </a:pPr>
            <a:r>
              <a:rPr lang="tr-TR" sz="2000" dirty="0">
                <a:effectLst>
                  <a:outerShdw blurRad="38100" dist="38100" dir="2700000" algn="tl">
                    <a:srgbClr val="000000">
                      <a:alpha val="43137"/>
                    </a:srgbClr>
                  </a:outerShdw>
                </a:effectLst>
              </a:rPr>
              <a:t>Ölçülecek nitelikleri ya da özellikleri (davranışlar- değişkenleri) belirleme</a:t>
            </a:r>
          </a:p>
          <a:p>
            <a:pPr algn="just">
              <a:buFont typeface="Wingdings" pitchFamily="2" charset="2"/>
              <a:buChar char="ü"/>
            </a:pPr>
            <a:r>
              <a:rPr lang="tr-TR" sz="2000" dirty="0">
                <a:effectLst>
                  <a:outerShdw blurRad="38100" dist="38100" dir="2700000" algn="tl">
                    <a:srgbClr val="000000">
                      <a:alpha val="43137"/>
                    </a:srgbClr>
                  </a:outerShdw>
                </a:effectLst>
              </a:rPr>
              <a:t>Ölçmenin amacına ve ölçülecek değişkene uygun sembol ve sayı kümesi seçme</a:t>
            </a:r>
          </a:p>
          <a:p>
            <a:pPr algn="just">
              <a:buFont typeface="Wingdings" pitchFamily="2" charset="2"/>
              <a:buChar char="ü"/>
            </a:pPr>
            <a:r>
              <a:rPr lang="tr-TR" sz="2000" dirty="0">
                <a:effectLst>
                  <a:outerShdw blurRad="38100" dist="38100" dir="2700000" algn="tl">
                    <a:srgbClr val="000000">
                      <a:alpha val="43137"/>
                    </a:srgbClr>
                  </a:outerShdw>
                </a:effectLst>
              </a:rPr>
              <a:t>Bu davranışları ölçecek soruların belirlendiği bir ölçme aracı hazırlama ve uygulama (gözlemleme)</a:t>
            </a:r>
          </a:p>
          <a:p>
            <a:pPr algn="just">
              <a:buFont typeface="Wingdings" pitchFamily="2" charset="2"/>
              <a:buChar char="ü"/>
            </a:pPr>
            <a:r>
              <a:rPr lang="tr-TR" sz="2000" dirty="0">
                <a:effectLst>
                  <a:outerShdw blurRad="38100" dist="38100" dir="2700000" algn="tl">
                    <a:srgbClr val="000000">
                      <a:alpha val="43137"/>
                    </a:srgbClr>
                  </a:outerShdw>
                </a:effectLst>
              </a:rPr>
              <a:t>Özelliğin ne </a:t>
            </a:r>
            <a:r>
              <a:rPr lang="tr-TR" sz="2000" dirty="0" err="1">
                <a:effectLst>
                  <a:outerShdw blurRad="38100" dist="38100" dir="2700000" algn="tl">
                    <a:srgbClr val="000000">
                      <a:alpha val="43137"/>
                    </a:srgbClr>
                  </a:outerShdw>
                </a:effectLst>
              </a:rPr>
              <a:t>kadarlık</a:t>
            </a:r>
            <a:r>
              <a:rPr lang="tr-TR" sz="2000" dirty="0">
                <a:effectLst>
                  <a:outerShdw blurRad="38100" dist="38100" dir="2700000" algn="tl">
                    <a:srgbClr val="000000">
                      <a:alpha val="43137"/>
                    </a:srgbClr>
                  </a:outerShdw>
                </a:effectLst>
              </a:rPr>
              <a:t> miktarına ne kadar puan verileceğini belirleme(ölçme kuralı)</a:t>
            </a:r>
          </a:p>
          <a:p>
            <a:pPr algn="just">
              <a:buFont typeface="Wingdings" pitchFamily="2" charset="2"/>
              <a:buChar char="ü"/>
            </a:pPr>
            <a:r>
              <a:rPr lang="tr-TR" sz="2000" dirty="0">
                <a:effectLst>
                  <a:outerShdw blurRad="38100" dist="38100" dir="2700000" algn="tl">
                    <a:srgbClr val="000000">
                      <a:alpha val="43137"/>
                    </a:srgbClr>
                  </a:outerShdw>
                </a:effectLst>
              </a:rPr>
              <a:t>Yoklanan özelliği puanlama (özellik ile aracı eşleştirme)</a:t>
            </a:r>
          </a:p>
          <a:p>
            <a:pPr algn="just">
              <a:buFont typeface="Wingdings" pitchFamily="2" charset="2"/>
              <a:buChar char="ü"/>
            </a:pPr>
            <a:r>
              <a:rPr lang="tr-TR" sz="2000" dirty="0">
                <a:effectLst>
                  <a:outerShdw blurRad="38100" dist="38100" dir="2700000" algn="tl">
                    <a:srgbClr val="000000">
                      <a:alpha val="43137"/>
                    </a:srgbClr>
                  </a:outerShdw>
                </a:effectLst>
              </a:rPr>
              <a:t>Ölçülen niteliği yada özelliği ifade (sayı yada sembolle) etme</a:t>
            </a:r>
          </a:p>
          <a:p>
            <a:pPr algn="just">
              <a:buFont typeface="Wingdings" pitchFamily="2" charset="2"/>
              <a:buChar char="ü"/>
            </a:pPr>
            <a:r>
              <a:rPr lang="tr-TR" sz="2000" dirty="0">
                <a:effectLst>
                  <a:outerShdw blurRad="38100" dist="38100" dir="2700000" algn="tl">
                    <a:srgbClr val="000000">
                      <a:alpha val="43137"/>
                    </a:srgbClr>
                  </a:outerShdw>
                </a:effectLst>
              </a:rPr>
              <a:t>Ölçülen niteliği yada özelliği gruplandırma, sıralama ya da derecelendirme</a:t>
            </a:r>
          </a:p>
          <a:p>
            <a:pPr>
              <a:buNone/>
            </a:pPr>
            <a:endParaRPr lang="tr-TR"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00042"/>
            <a:ext cx="7239000" cy="5643602"/>
          </a:xfrm>
        </p:spPr>
        <p:txBody>
          <a:bodyPr>
            <a:normAutofit fontScale="92500" lnSpcReduction="10000"/>
          </a:bodyPr>
          <a:lstStyle/>
          <a:p>
            <a:pPr algn="just"/>
            <a:r>
              <a:rPr lang="tr-TR" dirty="0"/>
              <a:t>Ölçme işlemi bir niteliğin nicelendirilmesidir. Öğrencinin sınav kağıdına puan verilmesi, öğrencinin boy uzunluğuna bir sayı değeri verilmesi ya da bir jürinin yarışmacıların performansına puan vermesi birer ölçme işlemidir. Sınıfı saymak, boyu ölçmek, tarihi belirlemek, bireyleri ekonomik durumlarına göre kötü, orta, iyi olarak, cinsiyetlerine göre kız, erkek olarak sınıflamak, saati söylemek, sınav kağıtlarını puanlamak, nesneleri sıralamak birer ölçmedir.</a:t>
            </a:r>
          </a:p>
          <a:p>
            <a:pPr algn="just"/>
            <a:r>
              <a:rPr lang="tr-TR" dirty="0"/>
              <a:t>Ölçmenin önemli işlevi nesnelerin özellikler bakımından benzerliklerini ve farklılıklarını ortaya koymaktır.</a:t>
            </a: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00108"/>
            <a:ext cx="7239000" cy="5455628"/>
          </a:xfrm>
        </p:spPr>
        <p:txBody>
          <a:bodyPr>
            <a:normAutofit fontScale="92500" lnSpcReduction="10000"/>
          </a:bodyPr>
          <a:lstStyle/>
          <a:p>
            <a:pPr algn="just"/>
            <a:r>
              <a:rPr lang="tr-TR" u="sng" dirty="0">
                <a:effectLst>
                  <a:outerShdw blurRad="38100" dist="38100" dir="2700000" algn="tl">
                    <a:srgbClr val="000000">
                      <a:alpha val="43137"/>
                    </a:srgbClr>
                  </a:outerShdw>
                </a:effectLst>
              </a:rPr>
              <a:t>Ölçek; </a:t>
            </a:r>
            <a:r>
              <a:rPr lang="tr-TR" dirty="0"/>
              <a:t>Nesnelere verilen sayıların anlamlarını ya da nesnelere sayılar vermede ve nesnelere verilen sayıların kullanılmasında uyulması gereken kurallar ve kısıtlamaları belirtmek için kullanılır.(Erdoğan, 1984)</a:t>
            </a:r>
          </a:p>
          <a:p>
            <a:pPr algn="just"/>
            <a:r>
              <a:rPr lang="tr-TR" u="sng" dirty="0">
                <a:effectLst>
                  <a:outerShdw blurRad="38100" dist="38100" dir="2700000" algn="tl">
                    <a:srgbClr val="000000">
                      <a:alpha val="43137"/>
                    </a:srgbClr>
                  </a:outerShdw>
                </a:effectLst>
              </a:rPr>
              <a:t>İkinci anlamda ölçek;</a:t>
            </a:r>
            <a:r>
              <a:rPr lang="tr-TR" dirty="0">
                <a:effectLst>
                  <a:outerShdw blurRad="38100" dist="38100" dir="2700000" algn="tl">
                    <a:srgbClr val="000000">
                      <a:alpha val="43137"/>
                    </a:srgbClr>
                  </a:outerShdw>
                </a:effectLst>
              </a:rPr>
              <a:t> cetvel ve metre gibi ölçme araçları üzerindeki bölmeleri ya da belli bir başlangıç noktasından itibaren değişmez bir birimle bölümlenmiş bir ölçme aracını belirtmek için kullanılır.(Tekin, 1982)</a:t>
            </a:r>
          </a:p>
          <a:p>
            <a:pPr algn="just"/>
            <a:r>
              <a:rPr lang="tr-TR" u="sng" dirty="0">
                <a:effectLst>
                  <a:outerShdw blurRad="38100" dist="38100" dir="2700000" algn="tl">
                    <a:srgbClr val="000000">
                      <a:alpha val="43137"/>
                    </a:srgbClr>
                  </a:outerShdw>
                </a:effectLst>
              </a:rPr>
              <a:t>Ölçek; </a:t>
            </a:r>
            <a:r>
              <a:rPr lang="tr-TR" dirty="0">
                <a:effectLst>
                  <a:outerShdw blurRad="38100" dist="38100" dir="2700000" algn="tl">
                    <a:srgbClr val="000000">
                      <a:alpha val="43137"/>
                    </a:srgbClr>
                  </a:outerShdw>
                </a:effectLst>
              </a:rPr>
              <a:t>bir ölçme kümesinin sahip olduğu matematiksel (</a:t>
            </a:r>
            <a:r>
              <a:rPr lang="tr-TR" dirty="0" err="1">
                <a:effectLst>
                  <a:outerShdw blurRad="38100" dist="38100" dir="2700000" algn="tl">
                    <a:srgbClr val="000000">
                      <a:alpha val="43137"/>
                    </a:srgbClr>
                  </a:outerShdw>
                </a:effectLst>
              </a:rPr>
              <a:t>formal</a:t>
            </a:r>
            <a:r>
              <a:rPr lang="tr-TR" dirty="0">
                <a:effectLst>
                  <a:outerShdw blurRad="38100" dist="38100" dir="2700000" algn="tl">
                    <a:srgbClr val="000000">
                      <a:alpha val="43137"/>
                    </a:srgbClr>
                  </a:outerShdw>
                </a:effectLst>
              </a:rPr>
              <a:t>) özellikler anlamına gelmektedir.(</a:t>
            </a:r>
            <a:r>
              <a:rPr lang="tr-TR" dirty="0" err="1">
                <a:effectLst>
                  <a:outerShdw blurRad="38100" dist="38100" dir="2700000" algn="tl">
                    <a:srgbClr val="000000">
                      <a:alpha val="43137"/>
                    </a:srgbClr>
                  </a:outerShdw>
                </a:effectLst>
              </a:rPr>
              <a:t>Baykul</a:t>
            </a:r>
            <a:r>
              <a:rPr lang="tr-TR" dirty="0">
                <a:effectLst>
                  <a:outerShdw blurRad="38100" dist="38100" dir="2700000" algn="tl">
                    <a:srgbClr val="000000">
                      <a:alpha val="43137"/>
                    </a:srgbClr>
                  </a:outerShdw>
                </a:effectLst>
              </a:rPr>
              <a:t>, 2000)</a:t>
            </a:r>
            <a:endParaRPr lang="tr-TR" u="sng" dirty="0"/>
          </a:p>
        </p:txBody>
      </p:sp>
      <p:sp>
        <p:nvSpPr>
          <p:cNvPr id="2" name="1 Başlık"/>
          <p:cNvSpPr>
            <a:spLocks noGrp="1"/>
          </p:cNvSpPr>
          <p:nvPr>
            <p:ph type="title"/>
          </p:nvPr>
        </p:nvSpPr>
        <p:spPr>
          <a:xfrm>
            <a:off x="457200" y="320040"/>
            <a:ext cx="7239000" cy="608630"/>
          </a:xfrm>
        </p:spPr>
        <p:txBody>
          <a:bodyPr>
            <a:normAutofit fontScale="90000"/>
          </a:bodyPr>
          <a:lstStyle/>
          <a:p>
            <a:pPr algn="ctr"/>
            <a:r>
              <a:rPr lang="tr-TR" u="sng" dirty="0">
                <a:effectLst>
                  <a:outerShdw blurRad="38100" dist="38100" dir="2700000" algn="tl">
                    <a:srgbClr val="000000">
                      <a:alpha val="43137"/>
                    </a:srgbClr>
                  </a:outerShdw>
                </a:effectLst>
              </a:rPr>
              <a:t>Ölçek ve Ölçek türleri</a:t>
            </a:r>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643050"/>
            <a:ext cx="7239000" cy="4812686"/>
          </a:xfrm>
        </p:spPr>
        <p:txBody>
          <a:bodyPr/>
          <a:lstStyle/>
          <a:p>
            <a:r>
              <a:rPr lang="tr-TR" dirty="0"/>
              <a:t>Ölçek türleri:4 çeşit ölçek türü vardır.</a:t>
            </a:r>
          </a:p>
          <a:p>
            <a:pPr marL="514350" indent="-514350">
              <a:buNone/>
            </a:pPr>
            <a:endParaRPr lang="tr-TR" dirty="0"/>
          </a:p>
          <a:p>
            <a:pPr marL="514350" indent="-514350">
              <a:buNone/>
            </a:pPr>
            <a:endParaRPr lang="tr-TR" dirty="0"/>
          </a:p>
          <a:p>
            <a:pPr marL="514350" indent="-514350">
              <a:buNone/>
            </a:pPr>
            <a:endParaRPr lang="tr-TR" dirty="0"/>
          </a:p>
          <a:p>
            <a:pPr marL="514350" indent="-514350">
              <a:buNone/>
            </a:pPr>
            <a:endParaRPr lang="tr-TR" dirty="0"/>
          </a:p>
          <a:p>
            <a:pPr marL="514350" indent="-514350">
              <a:buNone/>
            </a:pPr>
            <a:endParaRPr lang="tr-TR" dirty="0"/>
          </a:p>
          <a:p>
            <a:pPr marL="514350" indent="-514350">
              <a:buNone/>
            </a:pPr>
            <a:endParaRPr lang="tr-TR" dirty="0"/>
          </a:p>
        </p:txBody>
      </p:sp>
      <p:sp>
        <p:nvSpPr>
          <p:cNvPr id="4" name="3 Dikdörtgen"/>
          <p:cNvSpPr/>
          <p:nvPr/>
        </p:nvSpPr>
        <p:spPr>
          <a:xfrm>
            <a:off x="428596" y="3214686"/>
            <a:ext cx="257176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dirty="0"/>
              <a:t>Ölçekler Dört Türlüdür</a:t>
            </a:r>
          </a:p>
          <a:p>
            <a:pPr algn="ctr"/>
            <a:r>
              <a:rPr lang="tr-TR" dirty="0"/>
              <a:t>(en az bilgi verenden en çok bilgi verene doğru sıralama)</a:t>
            </a:r>
          </a:p>
        </p:txBody>
      </p:sp>
      <p:sp>
        <p:nvSpPr>
          <p:cNvPr id="5" name="4 Dikdörtgen"/>
          <p:cNvSpPr/>
          <p:nvPr/>
        </p:nvSpPr>
        <p:spPr>
          <a:xfrm>
            <a:off x="3214678" y="3214686"/>
            <a:ext cx="4286280"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tr-TR" dirty="0"/>
              <a:t>1-Sınıflama(adlandırma)ölçeği</a:t>
            </a:r>
          </a:p>
          <a:p>
            <a:pPr algn="just"/>
            <a:r>
              <a:rPr lang="tr-TR" dirty="0"/>
              <a:t>(Gruplama veya </a:t>
            </a:r>
            <a:r>
              <a:rPr lang="tr-TR" dirty="0" err="1"/>
              <a:t>kategorileme</a:t>
            </a:r>
            <a:r>
              <a:rPr lang="tr-TR" dirty="0"/>
              <a:t> ölçeği)</a:t>
            </a:r>
          </a:p>
          <a:p>
            <a:pPr algn="just"/>
            <a:r>
              <a:rPr lang="tr-TR" dirty="0"/>
              <a:t>2-Sıralama Ölçeği</a:t>
            </a:r>
          </a:p>
          <a:p>
            <a:pPr algn="just"/>
            <a:r>
              <a:rPr lang="tr-TR" dirty="0"/>
              <a:t>3-Eşit Aralıklı Ölçek</a:t>
            </a:r>
          </a:p>
          <a:p>
            <a:pPr algn="just"/>
            <a:r>
              <a:rPr lang="tr-TR" dirty="0"/>
              <a:t>4-Eşit Oranlı Ölçek</a:t>
            </a: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labalık">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Kalabalı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Kalabalı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1233</TotalTime>
  <Words>3603</Words>
  <Application>Microsoft Office PowerPoint</Application>
  <PresentationFormat>Ekran Gösterisi (4:3)</PresentationFormat>
  <Paragraphs>452</Paragraphs>
  <Slides>57</Slides>
  <Notes>1</Notes>
  <HiddenSlides>0</HiddenSlides>
  <MMClips>0</MMClips>
  <ScaleCrop>false</ScaleCrop>
  <HeadingPairs>
    <vt:vector size="4" baseType="variant">
      <vt:variant>
        <vt:lpstr>Tema</vt:lpstr>
      </vt:variant>
      <vt:variant>
        <vt:i4>1</vt:i4>
      </vt:variant>
      <vt:variant>
        <vt:lpstr>Slayt Başlıkları</vt:lpstr>
      </vt:variant>
      <vt:variant>
        <vt:i4>57</vt:i4>
      </vt:variant>
    </vt:vector>
  </HeadingPairs>
  <TitlesOfParts>
    <vt:vector size="58" baseType="lpstr">
      <vt:lpstr>Kalabalık</vt:lpstr>
      <vt:lpstr> Bilimsel Araştırma Yöntemleri</vt:lpstr>
      <vt:lpstr>4.Bölüm Kazanımları</vt:lpstr>
      <vt:lpstr>Ölçme Nedir?</vt:lpstr>
      <vt:lpstr>Slayt 4</vt:lpstr>
      <vt:lpstr>Slayt 5</vt:lpstr>
      <vt:lpstr>Slayt 6</vt:lpstr>
      <vt:lpstr>Slayt 7</vt:lpstr>
      <vt:lpstr>Ölçek ve Ölçek türleri</vt:lpstr>
      <vt:lpstr>Slayt 9</vt:lpstr>
      <vt:lpstr>1-sınıflama(adlandırma )ölçeği </vt:lpstr>
      <vt:lpstr>Slayt 11</vt:lpstr>
      <vt:lpstr>2-sıralama (dereceleme) ölçeği</vt:lpstr>
      <vt:lpstr>Eşit aralıklı ölçek</vt:lpstr>
      <vt:lpstr>Eşit oranlı ölçek</vt:lpstr>
      <vt:lpstr>Nicel ve Nitel araştırmalarının avantajları ve dezavantajları</vt:lpstr>
      <vt:lpstr>Slayt 16</vt:lpstr>
      <vt:lpstr>Eşit oranlı ölçek ile eşit aralıklı ölçek arasındaki fark</vt:lpstr>
      <vt:lpstr>Ölçmede hata türleri ve ölçme hatası</vt:lpstr>
      <vt:lpstr>Ölçmede hataya neden olan etmenler</vt:lpstr>
      <vt:lpstr>Slayt 20</vt:lpstr>
      <vt:lpstr>Ölçmede Hata Türleri</vt:lpstr>
      <vt:lpstr>Ölçmede Hata Türleri</vt:lpstr>
      <vt:lpstr>YAPI GEÇERLİĞİ</vt:lpstr>
      <vt:lpstr>Slayt 24</vt:lpstr>
      <vt:lpstr>GEÇERLİĞİ ETKİLEYEN FAKTÖRLER </vt:lpstr>
      <vt:lpstr>Slayt 26</vt:lpstr>
      <vt:lpstr>GÜVENİRLİK İLE GEÇERLİK ARASINDAKİ İLİŞKİ </vt:lpstr>
      <vt:lpstr>Slayt 28</vt:lpstr>
      <vt:lpstr>MADDE ANALİZİ </vt:lpstr>
      <vt:lpstr>ANKET </vt:lpstr>
      <vt:lpstr>Slayt 31</vt:lpstr>
      <vt:lpstr>Slayt 32</vt:lpstr>
      <vt:lpstr>ANKET GELİŞTİRME SÜRECİ   </vt:lpstr>
      <vt:lpstr>PROBLEMİ TANIMLAMA </vt:lpstr>
      <vt:lpstr>Slayt 35</vt:lpstr>
      <vt:lpstr>Slayt 36</vt:lpstr>
      <vt:lpstr>MADDE YAZMA </vt:lpstr>
      <vt:lpstr>Slayt 38</vt:lpstr>
      <vt:lpstr>Slayt 39</vt:lpstr>
      <vt:lpstr>Slayt 40</vt:lpstr>
      <vt:lpstr>Slayt 41</vt:lpstr>
      <vt:lpstr>Slayt 42</vt:lpstr>
      <vt:lpstr>Slayt 43</vt:lpstr>
      <vt:lpstr>Slayt 44</vt:lpstr>
      <vt:lpstr>Slayt 45</vt:lpstr>
      <vt:lpstr>Slayt 46</vt:lpstr>
      <vt:lpstr>Slayt 47</vt:lpstr>
      <vt:lpstr>UZMAN GÖRÜŞÜ ALMA VE ÖN UYGULAMA FORMUNU OLUŞTURMA </vt:lpstr>
      <vt:lpstr>Slayt 49</vt:lpstr>
      <vt:lpstr>Slayt 50</vt:lpstr>
      <vt:lpstr>ÖN UYGULAMA ,  ANALİZLER  VE  ANKETE  SON  ŞEKLİNİ  VERME </vt:lpstr>
      <vt:lpstr>Slayt 52</vt:lpstr>
      <vt:lpstr>ANKET UYGULAMA BİÇİMİ</vt:lpstr>
      <vt:lpstr>Slayt 54</vt:lpstr>
      <vt:lpstr>Slayt 55</vt:lpstr>
      <vt:lpstr>Slayt 56</vt:lpstr>
      <vt:lpstr>Slayt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Bilimsel Araştırma Yöntemleri</dc:title>
  <dc:creator>f</dc:creator>
  <cp:lastModifiedBy>HP</cp:lastModifiedBy>
  <cp:revision>100</cp:revision>
  <dcterms:created xsi:type="dcterms:W3CDTF">2009-11-01T12:18:43Z</dcterms:created>
  <dcterms:modified xsi:type="dcterms:W3CDTF">2009-12-11T17:26:14Z</dcterms:modified>
</cp:coreProperties>
</file>